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3"/>
  </p:notesMasterIdLst>
  <p:sldIdLst>
    <p:sldId id="322" r:id="rId2"/>
    <p:sldId id="309" r:id="rId3"/>
    <p:sldId id="260" r:id="rId4"/>
    <p:sldId id="343" r:id="rId5"/>
    <p:sldId id="360" r:id="rId6"/>
    <p:sldId id="345" r:id="rId7"/>
    <p:sldId id="351" r:id="rId8"/>
    <p:sldId id="349" r:id="rId9"/>
    <p:sldId id="361" r:id="rId10"/>
    <p:sldId id="348" r:id="rId11"/>
    <p:sldId id="347" r:id="rId12"/>
    <p:sldId id="328" r:id="rId13"/>
    <p:sldId id="335" r:id="rId14"/>
    <p:sldId id="338" r:id="rId15"/>
    <p:sldId id="355" r:id="rId16"/>
    <p:sldId id="356" r:id="rId17"/>
    <p:sldId id="339" r:id="rId18"/>
    <p:sldId id="341" r:id="rId19"/>
    <p:sldId id="359" r:id="rId20"/>
    <p:sldId id="354" r:id="rId21"/>
    <p:sldId id="314" r:id="rId22"/>
  </p:sldIdLst>
  <p:sldSz cx="9144000" cy="6858000" type="screen4x3"/>
  <p:notesSz cx="6858000" cy="9144000"/>
  <p:custDataLst>
    <p:tags r:id="rId24"/>
  </p:custDataLst>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00FF"/>
    <a:srgbClr val="00FF00"/>
    <a:srgbClr val="FF0066"/>
    <a:srgbClr val="993300"/>
    <a:srgbClr val="CC3300"/>
    <a:srgbClr val="FF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434" autoAdjust="0"/>
    <p:restoredTop sz="94673" autoAdjust="0"/>
  </p:normalViewPr>
  <p:slideViewPr>
    <p:cSldViewPr>
      <p:cViewPr varScale="1">
        <p:scale>
          <a:sx n="73" d="100"/>
          <a:sy n="73" d="100"/>
        </p:scale>
        <p:origin x="-61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993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993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93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93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993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7864416-0F7D-43AC-8488-C82BF2105ED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B28A2-4DE3-4879-879F-175D344D523B}" type="slidenum">
              <a:rPr lang="en-US"/>
              <a:pPr/>
              <a:t>21</a:t>
            </a:fld>
            <a:endParaRPr lang="en-US"/>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2578" name="Group 2"/>
          <p:cNvGrpSpPr>
            <a:grpSpLocks/>
          </p:cNvGrpSpPr>
          <p:nvPr/>
        </p:nvGrpSpPr>
        <p:grpSpPr bwMode="auto">
          <a:xfrm>
            <a:off x="0" y="0"/>
            <a:ext cx="9144000" cy="6934200"/>
            <a:chOff x="0" y="0"/>
            <a:chExt cx="5760" cy="4368"/>
          </a:xfrm>
        </p:grpSpPr>
        <p:sp>
          <p:nvSpPr>
            <p:cNvPr id="152579"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2580"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81"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2582"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2583"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2584"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85"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86"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87"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52588"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2589"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52590"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2591"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2592"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52593"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52594"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2595"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2596"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52597"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152598"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2599" name="Rectangle 23"/>
          <p:cNvSpPr>
            <a:spLocks noGrp="1" noChangeArrowheads="1"/>
          </p:cNvSpPr>
          <p:nvPr>
            <p:ph type="dt" sz="quarter" idx="2"/>
          </p:nvPr>
        </p:nvSpPr>
        <p:spPr/>
        <p:txBody>
          <a:bodyPr/>
          <a:lstStyle>
            <a:lvl1pPr>
              <a:defRPr/>
            </a:lvl1pPr>
          </a:lstStyle>
          <a:p>
            <a:endParaRPr lang="en-US"/>
          </a:p>
        </p:txBody>
      </p:sp>
      <p:sp>
        <p:nvSpPr>
          <p:cNvPr id="152600" name="Rectangle 24"/>
          <p:cNvSpPr>
            <a:spLocks noGrp="1" noChangeArrowheads="1"/>
          </p:cNvSpPr>
          <p:nvPr>
            <p:ph type="ftr" sz="quarter" idx="3"/>
          </p:nvPr>
        </p:nvSpPr>
        <p:spPr/>
        <p:txBody>
          <a:bodyPr/>
          <a:lstStyle>
            <a:lvl1pPr>
              <a:defRPr/>
            </a:lvl1pPr>
          </a:lstStyle>
          <a:p>
            <a:endParaRPr lang="en-US"/>
          </a:p>
        </p:txBody>
      </p:sp>
      <p:sp>
        <p:nvSpPr>
          <p:cNvPr id="152601" name="Rectangle 25"/>
          <p:cNvSpPr>
            <a:spLocks noGrp="1" noChangeArrowheads="1"/>
          </p:cNvSpPr>
          <p:nvPr>
            <p:ph type="sldNum" sz="quarter" idx="4"/>
          </p:nvPr>
        </p:nvSpPr>
        <p:spPr/>
        <p:txBody>
          <a:bodyPr/>
          <a:lstStyle>
            <a:lvl1pPr>
              <a:defRPr/>
            </a:lvl1pPr>
          </a:lstStyle>
          <a:p>
            <a:fld id="{00300B7F-F821-465D-8F78-01527986E372}"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B39154-266D-4F35-A2A2-B2F3FA9B722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9B985F-ADC8-498C-9728-7C42DF9B473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011C8EBE-29AE-420F-BD0C-281565BAF92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B63378-D2E2-40C5-A6C7-E5A0BD8517E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331BF0-4BD7-44BB-8DC1-3EB151E0699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4A38DB-E478-4725-AF37-243AE3DD409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837CE60-9338-4FEA-B447-E3F0C239BB4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417625A-0555-4B26-A48A-F744326BA94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8B7B2E-8AC1-4E2E-9EA5-F942544B5EA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94D0099-CA95-4120-8DB8-ABAD6291C5B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1BDAB9B-F97C-46B3-B9EA-E4091A2EBC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51554" name="Group 2"/>
          <p:cNvGrpSpPr>
            <a:grpSpLocks/>
          </p:cNvGrpSpPr>
          <p:nvPr/>
        </p:nvGrpSpPr>
        <p:grpSpPr bwMode="auto">
          <a:xfrm>
            <a:off x="0" y="0"/>
            <a:ext cx="9144000" cy="6934200"/>
            <a:chOff x="0" y="0"/>
            <a:chExt cx="5760" cy="4368"/>
          </a:xfrm>
        </p:grpSpPr>
        <p:sp>
          <p:nvSpPr>
            <p:cNvPr id="15155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155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5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155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155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sp>
          <p:nvSpPr>
            <p:cNvPr id="15156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6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6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6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en-US"/>
            </a:p>
          </p:txBody>
        </p:sp>
        <p:sp>
          <p:nvSpPr>
            <p:cNvPr id="15156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en-US"/>
            </a:p>
          </p:txBody>
        </p:sp>
        <p:sp>
          <p:nvSpPr>
            <p:cNvPr id="15156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en-US"/>
            </a:p>
          </p:txBody>
        </p:sp>
        <p:sp>
          <p:nvSpPr>
            <p:cNvPr id="15156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156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en-US"/>
            </a:p>
          </p:txBody>
        </p:sp>
        <p:sp>
          <p:nvSpPr>
            <p:cNvPr id="15156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en-US"/>
            </a:p>
          </p:txBody>
        </p:sp>
        <p:sp>
          <p:nvSpPr>
            <p:cNvPr id="15156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en-US"/>
            </a:p>
          </p:txBody>
        </p:sp>
        <p:sp>
          <p:nvSpPr>
            <p:cNvPr id="15157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5157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en-US"/>
            </a:p>
          </p:txBody>
        </p:sp>
        <p:sp>
          <p:nvSpPr>
            <p:cNvPr id="15157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sp>
        <p:nvSpPr>
          <p:cNvPr id="151573"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157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1575"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FFFFFF"/>
                  </a:outerShdw>
                </a:effectLst>
              </a:defRPr>
            </a:lvl1pPr>
          </a:lstStyle>
          <a:p>
            <a:endParaRPr lang="en-US"/>
          </a:p>
        </p:txBody>
      </p:sp>
      <p:sp>
        <p:nvSpPr>
          <p:cNvPr id="151576"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FFFFFF"/>
                  </a:outerShdw>
                </a:effectLst>
              </a:defRPr>
            </a:lvl1pPr>
          </a:lstStyle>
          <a:p>
            <a:endParaRPr lang="en-US"/>
          </a:p>
        </p:txBody>
      </p:sp>
      <p:sp>
        <p:nvSpPr>
          <p:cNvPr id="151577"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FFFFFF"/>
                  </a:outerShdw>
                </a:effectLst>
              </a:defRPr>
            </a:lvl1pPr>
          </a:lstStyle>
          <a:p>
            <a:fld id="{BF3F38F4-13D7-4D41-9030-65341E42DDD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FFFFFF"/>
            </a:outerShdw>
          </a:effectLst>
          <a:latin typeface="+mn-lt"/>
        </a:defRPr>
      </a:lvl2pPr>
      <a:lvl3pPr marL="1143000" indent="-228600" algn="l" rtl="0" fontAlgn="base">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FFFFFF"/>
            </a:outerShdw>
          </a:effectLst>
          <a:latin typeface="+mn-lt"/>
        </a:defRPr>
      </a:lvl3pPr>
      <a:lvl4pPr marL="1600200" indent="-228600" algn="l" rtl="0" fontAlgn="base">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FFFFFF"/>
            </a:outerShdw>
          </a:effectLst>
          <a:latin typeface="+mn-lt"/>
        </a:defRPr>
      </a:lvl4pPr>
      <a:lvl5pPr marL="20574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FFFFFF"/>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images.google.com.vn/imgres?imgurl=http://khamphaviet.vn/vn/images/stories/anh/vn/hanhhuongdaile1.jpg&amp;imgrefurl=http://khamphaviet.vn/vn/tin-tuc-du-lich/tin-tuc-du-lich-viet-nam/hanh-huong-nhan-dai-le-phat-dan-lien-hiep-quoc.html&amp;usg=__4OxN4YjFQ1cnwRDVKmPmesbsArM=&amp;h=286&amp;w=400&amp;sz=34&amp;hl=vi&amp;start=41&amp;tbnid=p7BM1gdjoJFNlM:&amp;tbnh=89&amp;tbnw=124&amp;prev=/images%3Fq%3Dchua%2Byen%2Btu%26start%3D40%26gbv%3D2%26ndsp%3D20%26hl%3Dvi%26sa%3DN" TargetMode="External"/><Relationship Id="rId1" Type="http://schemas.openxmlformats.org/officeDocument/2006/relationships/slideLayout" Target="../slideLayouts/slideLayout2.xml"/><Relationship Id="rId6" Type="http://schemas.openxmlformats.org/officeDocument/2006/relationships/hyperlink" Target="http://images.google.com.vn/imgres?imgurl=http://www.vuonlam.us/A_PhatGiao/A5_SuLieu/Chua/ChuaYenTu_TranNhanTong.jpg&amp;imgrefurl=http://www.vuonlam.us/A_PhatGiao/A5_SuLieu/DucPhatDaiVietDanSinh.htm&amp;usg=__77dBIJiK-p2FGhW9mBW9N1KQ1b0=&amp;h=480&amp;w=640&amp;sz=89&amp;hl=vi&amp;start=5&amp;tbnid=qNmE0ucFus5wwM:&amp;tbnh=103&amp;tbnw=137&amp;prev=/images%3Fq%3Dchua%2Byen%2Btu%26gbv%3D2%26hl%3Dvi%26sa%3DG" TargetMode="External"/><Relationship Id="rId5" Type="http://schemas.openxmlformats.org/officeDocument/2006/relationships/image" Target="../media/image11.jpeg"/><Relationship Id="rId4" Type="http://schemas.openxmlformats.org/officeDocument/2006/relationships/hyperlink" Target="http://images.google.com.vn/imgres?imgurl=http://images.vietnamnet.vn/dataimages/200802/original/images1494258_3.jpg&amp;imgrefurl=http://vietnamnet.vn/vanhoa/2008/02/767229/&amp;usg=__IuiKnX2ZEAtRUnNR_9SbLkI2kLQ=&amp;h=400&amp;w=300&amp;sz=28&amp;hl=vi&amp;start=7&amp;tbnid=HxQU_4rYf0n_eM:&amp;tbnh=124&amp;tbnw=93&amp;prev=/images%3Fq%3Dhinh%2Banh%2Ble%2Bhoi%2Bky%2Bniem%2B700%2Bnam%2Bvua%2Btran%2Bnhan%2Btong%2Bnhap%2Bniet%2Bban%2Bchua%2Byen%2Btu%26gbv%3D2%26hl%3Dvi%26sa%3DG" TargetMode="Externa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audio" Target="../media/audio3.wav"/></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notesSlide" Target="../notesSlides/notesSlide1.xml"/><Relationship Id="rId7"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audio" Target="file:///C:\Documents%20and%20Settings\May%2001\My%20Documents\Giaoan_Dia4-TP%20Cantho\Ve%20mien%20Tay%20(Tuan%20Vu).mp3" TargetMode="External"/><Relationship Id="rId6" Type="http://schemas.openxmlformats.org/officeDocument/2006/relationships/slide" Target="slide3.xml"/><Relationship Id="rId11" Type="http://schemas.openxmlformats.org/officeDocument/2006/relationships/image" Target="../media/image21.png"/><Relationship Id="rId5" Type="http://schemas.openxmlformats.org/officeDocument/2006/relationships/image" Target="../media/image16.gif"/><Relationship Id="rId10" Type="http://schemas.openxmlformats.org/officeDocument/2006/relationships/image" Target="../media/image20.gif"/><Relationship Id="rId4" Type="http://schemas.openxmlformats.org/officeDocument/2006/relationships/image" Target="../media/image15.jpeg"/><Relationship Id="rId9" Type="http://schemas.openxmlformats.org/officeDocument/2006/relationships/image" Target="../media/image1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5" name="Picture 7" descr="trong-dong-3"/>
          <p:cNvPicPr>
            <a:picLocks noChangeAspect="1" noChangeArrowheads="1"/>
          </p:cNvPicPr>
          <p:nvPr>
            <p:ph/>
          </p:nvPr>
        </p:nvPicPr>
        <p:blipFill>
          <a:blip r:embed="rId2">
            <a:lum bright="-42000" contrast="54000"/>
          </a:blip>
          <a:srcRect/>
          <a:stretch>
            <a:fillRect/>
          </a:stretch>
        </p:blipFill>
        <p:spPr>
          <a:xfrm>
            <a:off x="1524000" y="1006475"/>
            <a:ext cx="5851525" cy="5851525"/>
          </a:xfrm>
          <a:noFill/>
          <a:ln/>
        </p:spPr>
      </p:pic>
      <p:sp>
        <p:nvSpPr>
          <p:cNvPr id="109576" name="AutoShape 8"/>
          <p:cNvSpPr>
            <a:spLocks noChangeArrowheads="1"/>
          </p:cNvSpPr>
          <p:nvPr/>
        </p:nvSpPr>
        <p:spPr bwMode="auto">
          <a:xfrm>
            <a:off x="685800" y="228600"/>
            <a:ext cx="8077200" cy="685800"/>
          </a:xfrm>
          <a:prstGeom prst="roundRect">
            <a:avLst>
              <a:gd name="adj" fmla="val 16667"/>
            </a:avLst>
          </a:prstGeom>
          <a:solidFill>
            <a:srgbClr val="CCECFF">
              <a:alpha val="0"/>
            </a:srgbClr>
          </a:solidFill>
          <a:ln w="9525">
            <a:noFill/>
            <a:round/>
            <a:headEnd/>
            <a:tailEnd/>
          </a:ln>
          <a:effectLst/>
          <a:scene3d>
            <a:camera prst="legacyObliqueTopLeft"/>
            <a:lightRig rig="legacyFlat3" dir="t"/>
          </a:scene3d>
          <a:sp3d extrusionH="430200" prstMaterial="legacyMatte">
            <a:bevelT w="13500" h="13500" prst="angle"/>
            <a:bevelB w="13500" h="13500" prst="angle"/>
            <a:extrusionClr>
              <a:srgbClr val="CCECFF"/>
            </a:extrusionClr>
          </a:sp3d>
        </p:spPr>
        <p:txBody>
          <a:bodyPr wrap="none" anchor="ctr">
            <a:flatTx/>
          </a:bodyPr>
          <a:lstStyle/>
          <a:p>
            <a:endParaRPr lang="en-US"/>
          </a:p>
        </p:txBody>
      </p:sp>
      <p:sp>
        <p:nvSpPr>
          <p:cNvPr id="109578" name="Text Box 10"/>
          <p:cNvSpPr txBox="1">
            <a:spLocks noChangeArrowheads="1"/>
          </p:cNvSpPr>
          <p:nvPr/>
        </p:nvSpPr>
        <p:spPr bwMode="auto">
          <a:xfrm flipH="1">
            <a:off x="1600200" y="4572000"/>
            <a:ext cx="196850" cy="457200"/>
          </a:xfrm>
          <a:prstGeom prst="rect">
            <a:avLst/>
          </a:prstGeom>
          <a:noFill/>
          <a:ln w="28575" algn="ctr">
            <a:noFill/>
            <a:miter lim="800000"/>
            <a:headEnd/>
            <a:tailEnd/>
          </a:ln>
          <a:effectLst/>
        </p:spPr>
        <p:txBody>
          <a:bodyPr>
            <a:spAutoFit/>
          </a:bodyPr>
          <a:lstStyle/>
          <a:p>
            <a:pPr algn="ctr" eaLnBrk="1" hangingPunct="1"/>
            <a:endParaRPr lang="en-US" sz="2400"/>
          </a:p>
        </p:txBody>
      </p:sp>
      <p:sp>
        <p:nvSpPr>
          <p:cNvPr id="109579" name="Text Box 11"/>
          <p:cNvSpPr txBox="1">
            <a:spLocks noChangeArrowheads="1"/>
          </p:cNvSpPr>
          <p:nvPr/>
        </p:nvSpPr>
        <p:spPr bwMode="auto">
          <a:xfrm>
            <a:off x="838200" y="228600"/>
            <a:ext cx="7543800" cy="519113"/>
          </a:xfrm>
          <a:prstGeom prst="rect">
            <a:avLst/>
          </a:prstGeom>
          <a:noFill/>
          <a:ln w="28575" algn="ctr">
            <a:noFill/>
            <a:miter lim="800000"/>
            <a:headEnd/>
            <a:tailEnd/>
          </a:ln>
          <a:effectLst/>
        </p:spPr>
        <p:txBody>
          <a:bodyPr>
            <a:spAutoFit/>
          </a:bodyPr>
          <a:lstStyle/>
          <a:p>
            <a:pPr algn="ctr" eaLnBrk="1" hangingPunct="1">
              <a:spcBef>
                <a:spcPct val="50000"/>
              </a:spcBef>
            </a:pPr>
            <a:r>
              <a:rPr lang="en-US" sz="2800" b="1" dirty="0"/>
              <a:t>TRƯỜNG TIỂU HỌC </a:t>
            </a:r>
            <a:r>
              <a:rPr lang="en-US" sz="2800" b="1" dirty="0" smtClean="0"/>
              <a:t>ÁI MỘ A</a:t>
            </a:r>
            <a:endParaRPr lang="en-US" sz="2800" b="1" dirty="0"/>
          </a:p>
        </p:txBody>
      </p:sp>
      <p:pic>
        <p:nvPicPr>
          <p:cNvPr id="109583" name="Picture 15" descr="Ban-do-Vn-2"/>
          <p:cNvPicPr>
            <a:picLocks noChangeAspect="1" noChangeArrowheads="1"/>
          </p:cNvPicPr>
          <p:nvPr/>
        </p:nvPicPr>
        <p:blipFill>
          <a:blip r:embed="rId3">
            <a:lum contrast="12000"/>
          </a:blip>
          <a:srcRect/>
          <a:stretch>
            <a:fillRect/>
          </a:stretch>
        </p:blipFill>
        <p:spPr bwMode="auto">
          <a:xfrm>
            <a:off x="2362200" y="1752600"/>
            <a:ext cx="4191000" cy="4019550"/>
          </a:xfrm>
          <a:prstGeom prst="rect">
            <a:avLst/>
          </a:prstGeom>
          <a:noFill/>
        </p:spPr>
      </p:pic>
      <p:sp>
        <p:nvSpPr>
          <p:cNvPr id="109585" name="WordArt 17" descr="White marble"/>
          <p:cNvSpPr>
            <a:spLocks noChangeArrowheads="1" noChangeShapeType="1" noTextEdit="1"/>
          </p:cNvSpPr>
          <p:nvPr/>
        </p:nvSpPr>
        <p:spPr bwMode="auto">
          <a:xfrm>
            <a:off x="914400" y="1981200"/>
            <a:ext cx="7543800" cy="1647825"/>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en-US" sz="2800" kern="10">
                <a:ln w="9525">
                  <a:round/>
                  <a:headEnd/>
                  <a:tailEnd/>
                </a:ln>
                <a:blipFill dpi="0" rotWithShape="0">
                  <a:blip r:embed="rId4"/>
                  <a:srcRect/>
                  <a:tile tx="0" ty="0" sx="100000" sy="100000" flip="none" algn="tl"/>
                </a:blipFill>
                <a:latin typeface="Times New Roman"/>
                <a:cs typeface="Times New Roman"/>
              </a:rPr>
              <a:t>NHÀ TRẦN THÀNH LẬP</a:t>
            </a:r>
          </a:p>
        </p:txBody>
      </p:sp>
      <p:sp>
        <p:nvSpPr>
          <p:cNvPr id="38917" name="Text Box 5"/>
          <p:cNvSpPr txBox="1">
            <a:spLocks noChangeArrowheads="1"/>
          </p:cNvSpPr>
          <p:nvPr/>
        </p:nvSpPr>
        <p:spPr bwMode="auto">
          <a:xfrm>
            <a:off x="1905000" y="4267200"/>
            <a:ext cx="5029200" cy="695325"/>
          </a:xfrm>
          <a:prstGeom prst="rect">
            <a:avLst/>
          </a:prstGeom>
          <a:noFill/>
          <a:ln w="9525">
            <a:noFill/>
            <a:miter lim="800000"/>
            <a:headEnd/>
            <a:tailEnd/>
          </a:ln>
          <a:effectLst>
            <a:outerShdw dist="53882" dir="18900000" algn="ctr" rotWithShape="0">
              <a:schemeClr val="accent1">
                <a:alpha val="50000"/>
              </a:schemeClr>
            </a:outerShdw>
          </a:effectLst>
        </p:spPr>
        <p:txBody>
          <a:bodyPr>
            <a:spAutoFit/>
          </a:bodyPr>
          <a:lstStyle/>
          <a:p>
            <a:pPr algn="ctr" eaLnBrk="1" hangingPunct="1">
              <a:lnSpc>
                <a:spcPct val="90000"/>
              </a:lnSpc>
              <a:spcBef>
                <a:spcPct val="50000"/>
              </a:spcBef>
            </a:pPr>
            <a:r>
              <a:rPr lang="en-US" sz="4400" b="1">
                <a:solidFill>
                  <a:srgbClr val="FF0000"/>
                </a:solidFill>
              </a:rPr>
              <a:t>LỊCH SỬ LỚP 4</a:t>
            </a:r>
            <a:r>
              <a:rPr lang="en-US" sz="4400" b="1">
                <a:solidFill>
                  <a:srgbClr val="FFFF00"/>
                </a:solidFill>
                <a:effectLst>
                  <a:outerShdw blurRad="38100" dist="38100" dir="2700000" algn="tl">
                    <a:srgbClr val="000000"/>
                  </a:outerShdw>
                </a:effectLst>
              </a:rPr>
              <a:t> </a:t>
            </a:r>
          </a:p>
        </p:txBody>
      </p:sp>
      <p:sp>
        <p:nvSpPr>
          <p:cNvPr id="109587" name="Text Box 19"/>
          <p:cNvSpPr txBox="1">
            <a:spLocks noChangeArrowheads="1"/>
          </p:cNvSpPr>
          <p:nvPr/>
        </p:nvSpPr>
        <p:spPr bwMode="auto">
          <a:xfrm>
            <a:off x="3962400" y="5895975"/>
            <a:ext cx="5212261" cy="584775"/>
          </a:xfrm>
          <a:prstGeom prst="rect">
            <a:avLst/>
          </a:prstGeom>
          <a:noFill/>
          <a:ln w="9525">
            <a:noFill/>
            <a:miter lim="800000"/>
            <a:headEnd/>
            <a:tailEnd/>
          </a:ln>
          <a:effectLst/>
        </p:spPr>
        <p:txBody>
          <a:bodyPr wrap="none">
            <a:spAutoFit/>
          </a:bodyPr>
          <a:lstStyle/>
          <a:p>
            <a:r>
              <a:rPr lang="en-US" sz="3200" b="1" dirty="0" err="1">
                <a:solidFill>
                  <a:srgbClr val="000099"/>
                </a:solidFill>
              </a:rPr>
              <a:t>Giáo</a:t>
            </a:r>
            <a:r>
              <a:rPr lang="en-US" sz="3200" b="1" dirty="0">
                <a:solidFill>
                  <a:srgbClr val="000099"/>
                </a:solidFill>
              </a:rPr>
              <a:t> </a:t>
            </a:r>
            <a:r>
              <a:rPr lang="en-US" sz="3200" b="1" dirty="0" err="1">
                <a:solidFill>
                  <a:srgbClr val="000099"/>
                </a:solidFill>
              </a:rPr>
              <a:t>viên</a:t>
            </a:r>
            <a:r>
              <a:rPr lang="en-US" sz="3200" b="1" dirty="0" smtClean="0">
                <a:solidFill>
                  <a:srgbClr val="000099"/>
                </a:solidFill>
              </a:rPr>
              <a:t>: </a:t>
            </a:r>
            <a:r>
              <a:rPr lang="en-US" sz="3200" b="1" dirty="0" err="1" smtClean="0">
                <a:solidFill>
                  <a:srgbClr val="000099"/>
                </a:solidFill>
              </a:rPr>
              <a:t>Phạm</a:t>
            </a:r>
            <a:r>
              <a:rPr lang="en-US" sz="3200" b="1" dirty="0" smtClean="0">
                <a:solidFill>
                  <a:srgbClr val="000099"/>
                </a:solidFill>
              </a:rPr>
              <a:t> </a:t>
            </a:r>
            <a:r>
              <a:rPr lang="en-US" sz="3200" b="1" dirty="0" err="1" smtClean="0">
                <a:solidFill>
                  <a:srgbClr val="000099"/>
                </a:solidFill>
              </a:rPr>
              <a:t>Thúy</a:t>
            </a:r>
            <a:r>
              <a:rPr lang="en-US" sz="3200" b="1" dirty="0" smtClean="0">
                <a:solidFill>
                  <a:srgbClr val="000099"/>
                </a:solidFill>
              </a:rPr>
              <a:t> </a:t>
            </a:r>
            <a:r>
              <a:rPr lang="en-US" sz="3200" b="1" dirty="0" err="1" smtClean="0">
                <a:solidFill>
                  <a:srgbClr val="000099"/>
                </a:solidFill>
              </a:rPr>
              <a:t>Hồng</a:t>
            </a:r>
            <a:endParaRPr lang="en-US" sz="3200" b="1" dirty="0">
              <a:solidFill>
                <a:srgbClr val="000099"/>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20000" fill="hold"/>
                                        <p:tgtEl>
                                          <p:spTgt spid="1095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8" name="Text Box 6"/>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61799" name="Text Box 7"/>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61800" name="Text Box 8"/>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61801" name="Text Box 9"/>
          <p:cNvSpPr txBox="1">
            <a:spLocks noChangeArrowheads="1"/>
          </p:cNvSpPr>
          <p:nvPr/>
        </p:nvSpPr>
        <p:spPr bwMode="auto">
          <a:xfrm>
            <a:off x="152400" y="2743200"/>
            <a:ext cx="9067800" cy="2041525"/>
          </a:xfrm>
          <a:prstGeom prst="rect">
            <a:avLst/>
          </a:prstGeom>
          <a:noFill/>
          <a:ln w="28575" algn="ctr">
            <a:noFill/>
            <a:miter lim="800000"/>
            <a:headEnd/>
            <a:tailEnd/>
          </a:ln>
          <a:effectLst/>
        </p:spPr>
        <p:txBody>
          <a:bodyPr>
            <a:spAutoFit/>
          </a:bodyPr>
          <a:lstStyle/>
          <a:p>
            <a:pPr>
              <a:spcBef>
                <a:spcPct val="50000"/>
              </a:spcBef>
            </a:pPr>
            <a:r>
              <a:rPr lang="en-US" sz="3200"/>
              <a:t>      </a:t>
            </a:r>
            <a:r>
              <a:rPr lang="en-US" sz="3200">
                <a:solidFill>
                  <a:srgbClr val="003366"/>
                </a:solidFill>
              </a:rPr>
              <a:t>Để phòng thủ đất nước, nhà Trần chú ý xây dựng quân đội. Trai tráng khỏe mạnh được tuyển vào quân đội, thời bình thì ở làng sản xuất, lúc có chiến tranh thì tham gia chiến đấu. </a:t>
            </a:r>
          </a:p>
        </p:txBody>
      </p:sp>
      <p:sp>
        <p:nvSpPr>
          <p:cNvPr id="161802" name="Text Box 10"/>
          <p:cNvSpPr txBox="1">
            <a:spLocks noChangeArrowheads="1"/>
          </p:cNvSpPr>
          <p:nvPr/>
        </p:nvSpPr>
        <p:spPr bwMode="auto">
          <a:xfrm>
            <a:off x="304800" y="1600200"/>
            <a:ext cx="89916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3:</a:t>
            </a:r>
            <a:r>
              <a:rPr lang="en-US" sz="3200">
                <a:solidFill>
                  <a:srgbClr val="003366"/>
                </a:solidFill>
              </a:rPr>
              <a:t> Để phòng thủ đất nước, nhà Trần chú ý xây dựng quân đội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61802"/>
                                        </p:tgtEl>
                                        <p:attrNameLst>
                                          <p:attrName>style.visibility</p:attrName>
                                        </p:attrNameLst>
                                      </p:cBhvr>
                                      <p:to>
                                        <p:strVal val="visible"/>
                                      </p:to>
                                    </p:set>
                                    <p:animEffect transition="in" filter="blinds(horizontal)">
                                      <p:cBhvr>
                                        <p:cTn id="7" dur="500"/>
                                        <p:tgtEl>
                                          <p:spTgt spid="16180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1801">
                                            <p:txEl>
                                              <p:pRg st="0" end="0"/>
                                            </p:txEl>
                                          </p:spTgt>
                                        </p:tgtEl>
                                        <p:attrNameLst>
                                          <p:attrName>style.visibility</p:attrName>
                                        </p:attrNameLst>
                                      </p:cBhvr>
                                      <p:to>
                                        <p:strVal val="visible"/>
                                      </p:to>
                                    </p:set>
                                    <p:animEffect transition="in" filter="box(in)">
                                      <p:cBhvr>
                                        <p:cTn id="12" dur="500"/>
                                        <p:tgtEl>
                                          <p:spTgt spid="1618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1" grpId="0" build="allAtOnce"/>
      <p:bldP spid="16180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3" name="Text Box 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60774" name="Text Box 6"/>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60775"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60776" name="Text Box 8"/>
          <p:cNvSpPr txBox="1">
            <a:spLocks noChangeArrowheads="1"/>
          </p:cNvSpPr>
          <p:nvPr/>
        </p:nvSpPr>
        <p:spPr bwMode="auto">
          <a:xfrm>
            <a:off x="228600" y="2667000"/>
            <a:ext cx="8610600" cy="2528888"/>
          </a:xfrm>
          <a:prstGeom prst="rect">
            <a:avLst/>
          </a:prstGeom>
          <a:noFill/>
          <a:ln w="28575" algn="ctr">
            <a:noFill/>
            <a:miter lim="800000"/>
            <a:headEnd/>
            <a:tailEnd/>
          </a:ln>
          <a:effectLst/>
        </p:spPr>
        <p:txBody>
          <a:bodyPr>
            <a:spAutoFit/>
          </a:bodyPr>
          <a:lstStyle/>
          <a:p>
            <a:pPr>
              <a:spcBef>
                <a:spcPct val="50000"/>
              </a:spcBef>
            </a:pPr>
            <a:r>
              <a:rPr lang="en-US" sz="3200"/>
              <a:t>      </a:t>
            </a:r>
            <a:r>
              <a:rPr lang="en-US" sz="3200">
                <a:solidFill>
                  <a:srgbClr val="003366"/>
                </a:solidFill>
              </a:rPr>
              <a:t>Ngoài các chức quan tương tự như thời Lý, nhà Trần lập thêm Hà đê sứ để trông coi việc đắp đê và bảo vệ đê điều ; Khuyến nông sứ chăm lo, khuyến khích nông dân sản xuất ; Đồn điền sứ tuyển mộ người đi khẩn hoang. </a:t>
            </a:r>
          </a:p>
        </p:txBody>
      </p:sp>
      <p:sp>
        <p:nvSpPr>
          <p:cNvPr id="160777" name="Text Box 9"/>
          <p:cNvSpPr txBox="1">
            <a:spLocks noChangeArrowheads="1"/>
          </p:cNvSpPr>
          <p:nvPr/>
        </p:nvSpPr>
        <p:spPr bwMode="auto">
          <a:xfrm>
            <a:off x="457200" y="1600200"/>
            <a:ext cx="86868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4:</a:t>
            </a:r>
            <a:r>
              <a:rPr lang="en-US" sz="3200">
                <a:solidFill>
                  <a:srgbClr val="003366"/>
                </a:solidFill>
              </a:rPr>
              <a:t> Ngoài các chức quan tương tự như thời Lý, để phát triển nông nghiệp nhà Trần đã làm gì?</a:t>
            </a:r>
            <a:r>
              <a:rPr lang="en-US" sz="32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3" nodeType="clickEffect">
                                  <p:stCondLst>
                                    <p:cond delay="0"/>
                                  </p:stCondLst>
                                  <p:childTnLst>
                                    <p:set>
                                      <p:cBhvr>
                                        <p:cTn id="6" dur="1" fill="hold">
                                          <p:stCondLst>
                                            <p:cond delay="0"/>
                                          </p:stCondLst>
                                        </p:cTn>
                                        <p:tgtEl>
                                          <p:spTgt spid="160777"/>
                                        </p:tgtEl>
                                        <p:attrNameLst>
                                          <p:attrName>style.visibility</p:attrName>
                                        </p:attrNameLst>
                                      </p:cBhvr>
                                      <p:to>
                                        <p:strVal val="visible"/>
                                      </p:to>
                                    </p:set>
                                    <p:animEffect transition="in" filter="checkerboard(across)">
                                      <p:cBhvr>
                                        <p:cTn id="7" dur="500"/>
                                        <p:tgtEl>
                                          <p:spTgt spid="16077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0776">
                                            <p:txEl>
                                              <p:pRg st="0" end="0"/>
                                            </p:txEl>
                                          </p:spTgt>
                                        </p:tgtEl>
                                        <p:attrNameLst>
                                          <p:attrName>style.visibility</p:attrName>
                                        </p:attrNameLst>
                                      </p:cBhvr>
                                      <p:to>
                                        <p:strVal val="visible"/>
                                      </p:to>
                                    </p:set>
                                    <p:animEffect transition="in" filter="box(in)">
                                      <p:cBhvr>
                                        <p:cTn id="12" dur="500"/>
                                        <p:tgtEl>
                                          <p:spTgt spid="1607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build="allAtOnce"/>
      <p:bldP spid="160777" grpId="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1" name="Text Box 5"/>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21863"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21864" name="Text Box 8"/>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21870" name="Text Box 14"/>
          <p:cNvSpPr txBox="1">
            <a:spLocks noChangeArrowheads="1"/>
          </p:cNvSpPr>
          <p:nvPr/>
        </p:nvSpPr>
        <p:spPr bwMode="auto">
          <a:xfrm>
            <a:off x="152400" y="1600200"/>
            <a:ext cx="8839200" cy="1066800"/>
          </a:xfrm>
          <a:prstGeom prst="rect">
            <a:avLst/>
          </a:prstGeom>
          <a:noFill/>
          <a:ln w="28575" algn="ctr">
            <a:noFill/>
            <a:miter lim="800000"/>
            <a:headEnd/>
            <a:tailEnd/>
          </a:ln>
          <a:effectLst/>
        </p:spPr>
        <p:txBody>
          <a:bodyPr>
            <a:spAutoFit/>
          </a:bodyPr>
          <a:lstStyle/>
          <a:p>
            <a:pPr eaLnBrk="1" hangingPunct="1"/>
            <a:r>
              <a:rPr lang="en-US" sz="2400"/>
              <a:t>       </a:t>
            </a:r>
            <a:r>
              <a:rPr lang="en-US" sz="3200">
                <a:solidFill>
                  <a:srgbClr val="000099"/>
                </a:solidFill>
              </a:rPr>
              <a:t>Nhà Trần rất quan tâm đến việc phát triển nông nghiệp và phòng thủ đất nước. </a:t>
            </a:r>
          </a:p>
        </p:txBody>
      </p:sp>
    </p:spTree>
  </p:cSld>
  <p:clrMapOvr>
    <a:masterClrMapping/>
  </p:clrMapOvr>
  <p:transition>
    <p:sndAc>
      <p:stSnd>
        <p:snd r:embed="rId2" name="C&amp;T2.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1870"/>
                                        </p:tgtEl>
                                        <p:attrNameLst>
                                          <p:attrName>style.visibility</p:attrName>
                                        </p:attrNameLst>
                                      </p:cBhvr>
                                      <p:to>
                                        <p:strVal val="visible"/>
                                      </p:to>
                                    </p:set>
                                    <p:animEffect transition="in" filter="box(in)">
                                      <p:cBhvr>
                                        <p:cTn id="7" dur="500"/>
                                        <p:tgtEl>
                                          <p:spTgt spid="121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Text Box 4"/>
          <p:cNvSpPr txBox="1">
            <a:spLocks noChangeArrowheads="1"/>
          </p:cNvSpPr>
          <p:nvPr/>
        </p:nvSpPr>
        <p:spPr bwMode="auto">
          <a:xfrm>
            <a:off x="457200" y="1447800"/>
            <a:ext cx="8382000" cy="1066800"/>
          </a:xfrm>
          <a:prstGeom prst="rect">
            <a:avLst/>
          </a:prstGeom>
          <a:noFill/>
          <a:ln w="12700">
            <a:noFill/>
            <a:miter lim="800000"/>
            <a:headEnd/>
            <a:tailEnd/>
          </a:ln>
          <a:effectLst/>
        </p:spPr>
        <p:txBody>
          <a:bodyPr>
            <a:spAutoFit/>
          </a:bodyPr>
          <a:lstStyle/>
          <a:p>
            <a:pPr>
              <a:spcBef>
                <a:spcPct val="50000"/>
              </a:spcBef>
            </a:pPr>
            <a:r>
              <a:rPr lang="en-US" sz="3200">
                <a:solidFill>
                  <a:srgbClr val="000099"/>
                </a:solidFill>
              </a:rPr>
              <a:t>- Đầu năm 1226, Lý Chiêu Hoàng nhường ngôi cho chồng là Trần Cảnh, nhà Trần được thành lập.</a:t>
            </a:r>
          </a:p>
        </p:txBody>
      </p:sp>
      <p:sp>
        <p:nvSpPr>
          <p:cNvPr id="130054" name="Text Box 6"/>
          <p:cNvSpPr txBox="1">
            <a:spLocks noChangeArrowheads="1"/>
          </p:cNvSpPr>
          <p:nvPr/>
        </p:nvSpPr>
        <p:spPr bwMode="auto">
          <a:xfrm>
            <a:off x="381000" y="2514600"/>
            <a:ext cx="8534400" cy="1066800"/>
          </a:xfrm>
          <a:prstGeom prst="rect">
            <a:avLst/>
          </a:prstGeom>
          <a:noFill/>
          <a:ln w="12700">
            <a:noFill/>
            <a:miter lim="800000"/>
            <a:headEnd/>
            <a:tailEnd/>
          </a:ln>
          <a:effectLst/>
        </p:spPr>
        <p:txBody>
          <a:bodyPr>
            <a:spAutoFit/>
          </a:bodyPr>
          <a:lstStyle/>
          <a:p>
            <a:pPr>
              <a:spcBef>
                <a:spcPct val="50000"/>
              </a:spcBef>
            </a:pPr>
            <a:r>
              <a:rPr lang="en-US" sz="3200">
                <a:solidFill>
                  <a:srgbClr val="000099"/>
                </a:solidFill>
              </a:rPr>
              <a:t>- Nhà Trần rất quan tâm đến việc phát triển nông nghiệp và phòng thủ đất nước.</a:t>
            </a:r>
          </a:p>
        </p:txBody>
      </p:sp>
      <p:sp>
        <p:nvSpPr>
          <p:cNvPr id="130062" name="Text Box 14"/>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30063" name="Text Box 1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30065" name="Text Box 17"/>
          <p:cNvSpPr txBox="1">
            <a:spLocks noChangeArrowheads="1"/>
          </p:cNvSpPr>
          <p:nvPr/>
        </p:nvSpPr>
        <p:spPr bwMode="auto">
          <a:xfrm>
            <a:off x="152400" y="990600"/>
            <a:ext cx="24384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chemeClr val="tx2"/>
                </a:solidFill>
              </a:rPr>
              <a:t>Ghi nhớ:</a:t>
            </a:r>
          </a:p>
        </p:txBody>
      </p:sp>
      <p:sp>
        <p:nvSpPr>
          <p:cNvPr id="130067" name="AutoShape 19"/>
          <p:cNvSpPr>
            <a:spLocks noChangeArrowheads="1"/>
          </p:cNvSpPr>
          <p:nvPr/>
        </p:nvSpPr>
        <p:spPr bwMode="auto">
          <a:xfrm>
            <a:off x="381000" y="1600200"/>
            <a:ext cx="8077200" cy="914400"/>
          </a:xfrm>
          <a:prstGeom prst="wedgeRoundRectCallout">
            <a:avLst>
              <a:gd name="adj1" fmla="val -42278"/>
              <a:gd name="adj2" fmla="val 95486"/>
              <a:gd name="adj3" fmla="val 16667"/>
            </a:avLst>
          </a:prstGeom>
          <a:solidFill>
            <a:schemeClr val="bg1"/>
          </a:solidFill>
          <a:ln w="28575" algn="ctr">
            <a:pattFill prst="pct60">
              <a:fgClr>
                <a:srgbClr val="CC6600"/>
              </a:fgClr>
              <a:bgClr>
                <a:srgbClr val="FFFF00"/>
              </a:bgClr>
            </a:pattFill>
            <a:miter lim="800000"/>
            <a:headEnd/>
            <a:tailEnd/>
          </a:ln>
          <a:effectLst/>
        </p:spPr>
        <p:txBody>
          <a:bodyPr anchor="ctr"/>
          <a:lstStyle/>
          <a:p>
            <a:pPr algn="ctr" eaLnBrk="1" hangingPunct="1">
              <a:buClr>
                <a:schemeClr val="hlink"/>
              </a:buClr>
              <a:buSzPct val="60000"/>
              <a:buFont typeface="Wingdings" pitchFamily="2" charset="2"/>
              <a:buNone/>
            </a:pPr>
            <a:r>
              <a:rPr lang="en-US" sz="3200">
                <a:effectLst>
                  <a:outerShdw blurRad="38100" dist="38100" dir="2700000" algn="tl">
                    <a:srgbClr val="FFFFFF"/>
                  </a:outerShdw>
                </a:effectLst>
              </a:rPr>
              <a:t>Nhà Trần ra đời trong hoàn cảnh nào ?</a:t>
            </a:r>
            <a:endParaRPr lang="en-US" sz="3200"/>
          </a:p>
        </p:txBody>
      </p:sp>
      <p:sp>
        <p:nvSpPr>
          <p:cNvPr id="130068" name="AutoShape 20"/>
          <p:cNvSpPr>
            <a:spLocks noChangeArrowheads="1"/>
          </p:cNvSpPr>
          <p:nvPr/>
        </p:nvSpPr>
        <p:spPr bwMode="auto">
          <a:xfrm>
            <a:off x="381000" y="2667000"/>
            <a:ext cx="8458200" cy="990600"/>
          </a:xfrm>
          <a:prstGeom prst="wedgeRoundRectCallout">
            <a:avLst>
              <a:gd name="adj1" fmla="val -46736"/>
              <a:gd name="adj2" fmla="val 88301"/>
              <a:gd name="adj3" fmla="val 16667"/>
            </a:avLst>
          </a:prstGeom>
          <a:solidFill>
            <a:schemeClr val="bg1"/>
          </a:solidFill>
          <a:ln w="28575" algn="ctr">
            <a:pattFill prst="pct70">
              <a:fgClr>
                <a:schemeClr val="tx2"/>
              </a:fgClr>
              <a:bgClr>
                <a:srgbClr val="FFFF00"/>
              </a:bgClr>
            </a:pattFill>
            <a:miter lim="800000"/>
            <a:headEnd/>
            <a:tailEnd/>
          </a:ln>
          <a:effectLst/>
        </p:spPr>
        <p:txBody>
          <a:bodyPr anchor="ctr"/>
          <a:lstStyle/>
          <a:p>
            <a:pPr algn="ctr" eaLnBrk="1" hangingPunct="1">
              <a:buClr>
                <a:schemeClr val="hlink"/>
              </a:buClr>
              <a:buSzPct val="60000"/>
              <a:buFont typeface="Wingdings" pitchFamily="2" charset="2"/>
              <a:buNone/>
            </a:pPr>
            <a:r>
              <a:rPr lang="en-US" sz="3200">
                <a:effectLst>
                  <a:outerShdw blurRad="38100" dist="38100" dir="2700000" algn="tl">
                    <a:srgbClr val="FFFFFF"/>
                  </a:outerShdw>
                </a:effectLst>
              </a:rPr>
              <a:t>Nhà Trần rất quan tâm đến những việc gì?</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1" nodeType="clickEffect">
                                  <p:stCondLst>
                                    <p:cond delay="0"/>
                                  </p:stCondLst>
                                  <p:childTnLst>
                                    <p:animEffect transition="out" filter="checkerboard(across)">
                                      <p:cBhvr>
                                        <p:cTn id="6" dur="500"/>
                                        <p:tgtEl>
                                          <p:spTgt spid="130067"/>
                                        </p:tgtEl>
                                      </p:cBhvr>
                                    </p:animEffect>
                                    <p:set>
                                      <p:cBhvr>
                                        <p:cTn id="7" dur="1" fill="hold">
                                          <p:stCondLst>
                                            <p:cond delay="499"/>
                                          </p:stCondLst>
                                        </p:cTn>
                                        <p:tgtEl>
                                          <p:spTgt spid="13006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0052"/>
                                        </p:tgtEl>
                                        <p:attrNameLst>
                                          <p:attrName>style.visibility</p:attrName>
                                        </p:attrNameLst>
                                      </p:cBhvr>
                                      <p:to>
                                        <p:strVal val="visible"/>
                                      </p:to>
                                    </p:set>
                                    <p:animEffect transition="in" filter="checkerboard(across)">
                                      <p:cBhvr>
                                        <p:cTn id="12" dur="500"/>
                                        <p:tgtEl>
                                          <p:spTgt spid="13005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0068"/>
                                        </p:tgtEl>
                                        <p:attrNameLst>
                                          <p:attrName>style.visibility</p:attrName>
                                        </p:attrNameLst>
                                      </p:cBhvr>
                                      <p:to>
                                        <p:strVal val="visible"/>
                                      </p:to>
                                    </p:set>
                                    <p:animEffect transition="in" filter="box(in)">
                                      <p:cBhvr>
                                        <p:cTn id="17" dur="500"/>
                                        <p:tgtEl>
                                          <p:spTgt spid="13006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30068"/>
                                        </p:tgtEl>
                                      </p:cBhvr>
                                    </p:animEffect>
                                    <p:set>
                                      <p:cBhvr>
                                        <p:cTn id="22" dur="1" fill="hold">
                                          <p:stCondLst>
                                            <p:cond delay="499"/>
                                          </p:stCondLst>
                                        </p:cTn>
                                        <p:tgtEl>
                                          <p:spTgt spid="13006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0054"/>
                                        </p:tgtEl>
                                        <p:attrNameLst>
                                          <p:attrName>style.visibility</p:attrName>
                                        </p:attrNameLst>
                                      </p:cBhvr>
                                      <p:to>
                                        <p:strVal val="visible"/>
                                      </p:to>
                                    </p:set>
                                    <p:animEffect transition="in" filter="box(in)">
                                      <p:cBhvr>
                                        <p:cTn id="27" dur="500"/>
                                        <p:tgtEl>
                                          <p:spTgt spid="13005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30065"/>
                                        </p:tgtEl>
                                        <p:attrNameLst>
                                          <p:attrName>style.visibility</p:attrName>
                                        </p:attrNameLst>
                                      </p:cBhvr>
                                      <p:to>
                                        <p:strVal val="visible"/>
                                      </p:to>
                                    </p:set>
                                    <p:animEffect transition="in" filter="box(in)">
                                      <p:cBhvr>
                                        <p:cTn id="32" dur="500"/>
                                        <p:tgtEl>
                                          <p:spTgt spid="130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p:bldP spid="130054" grpId="0"/>
      <p:bldP spid="130065" grpId="0"/>
      <p:bldP spid="130067" grpId="1" animBg="1"/>
      <p:bldP spid="130068" grpId="0" animBg="1"/>
      <p:bldP spid="13006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8" name="Picture 16" descr="Den tho cac vi vua Tran ( Dong Trieu - Quang Ninh)"/>
          <p:cNvPicPr>
            <a:picLocks noChangeAspect="1" noChangeArrowheads="1"/>
          </p:cNvPicPr>
          <p:nvPr/>
        </p:nvPicPr>
        <p:blipFill>
          <a:blip r:embed="rId2"/>
          <a:srcRect/>
          <a:stretch>
            <a:fillRect/>
          </a:stretch>
        </p:blipFill>
        <p:spPr bwMode="auto">
          <a:xfrm>
            <a:off x="152400" y="76200"/>
            <a:ext cx="8839200" cy="5867400"/>
          </a:xfrm>
          <a:prstGeom prst="rect">
            <a:avLst/>
          </a:prstGeom>
          <a:noFill/>
          <a:ln w="57150">
            <a:pattFill prst="sphere">
              <a:fgClr>
                <a:schemeClr val="tx2"/>
              </a:fgClr>
              <a:bgClr>
                <a:srgbClr val="FFFF00"/>
              </a:bgClr>
            </a:pattFill>
            <a:miter lim="800000"/>
            <a:headEnd/>
            <a:tailEnd/>
          </a:ln>
        </p:spPr>
      </p:pic>
      <p:sp>
        <p:nvSpPr>
          <p:cNvPr id="139269" name="Text Box 17"/>
          <p:cNvSpPr txBox="1">
            <a:spLocks noChangeArrowheads="1"/>
          </p:cNvSpPr>
          <p:nvPr/>
        </p:nvSpPr>
        <p:spPr bwMode="auto">
          <a:xfrm>
            <a:off x="228600" y="6172200"/>
            <a:ext cx="8915400" cy="519113"/>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000000"/>
                </a:solidFill>
              </a:rPr>
              <a:t>Đền thờ các vị vua thời Trần (Đông Triều - Quảng Ninh)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descr="untitled"/>
          <p:cNvPicPr>
            <a:picLocks noChangeAspect="1" noChangeArrowheads="1"/>
          </p:cNvPicPr>
          <p:nvPr/>
        </p:nvPicPr>
        <p:blipFill>
          <a:blip r:embed="rId2"/>
          <a:srcRect/>
          <a:stretch>
            <a:fillRect/>
          </a:stretch>
        </p:blipFill>
        <p:spPr bwMode="auto">
          <a:xfrm>
            <a:off x="152400" y="228600"/>
            <a:ext cx="8915400" cy="5181600"/>
          </a:xfrm>
          <a:prstGeom prst="rect">
            <a:avLst/>
          </a:prstGeom>
          <a:noFill/>
          <a:ln w="76200">
            <a:pattFill prst="solidDmnd">
              <a:fgClr>
                <a:srgbClr val="993300"/>
              </a:fgClr>
              <a:bgClr>
                <a:srgbClr val="FFFF00"/>
              </a:bgClr>
            </a:pattFill>
            <a:miter lim="800000"/>
            <a:headEnd/>
            <a:tailEnd/>
          </a:ln>
        </p:spPr>
      </p:pic>
      <p:sp>
        <p:nvSpPr>
          <p:cNvPr id="172038" name="Text Box 6"/>
          <p:cNvSpPr txBox="1">
            <a:spLocks noChangeArrowheads="1"/>
          </p:cNvSpPr>
          <p:nvPr/>
        </p:nvSpPr>
        <p:spPr bwMode="auto">
          <a:xfrm>
            <a:off x="-152400" y="5562600"/>
            <a:ext cx="9144000" cy="1066800"/>
          </a:xfrm>
          <a:prstGeom prst="rect">
            <a:avLst/>
          </a:prstGeom>
          <a:noFill/>
          <a:ln w="9525">
            <a:noFill/>
            <a:miter lim="800000"/>
            <a:headEnd/>
            <a:tailEnd/>
          </a:ln>
          <a:effectLst/>
        </p:spPr>
        <p:txBody>
          <a:bodyPr>
            <a:spAutoFit/>
          </a:bodyPr>
          <a:lstStyle/>
          <a:p>
            <a:pPr algn="ctr" eaLnBrk="1" hangingPunct="1">
              <a:spcBef>
                <a:spcPct val="50000"/>
              </a:spcBef>
            </a:pPr>
            <a:r>
              <a:rPr lang="en-US" sz="3200"/>
              <a:t>Khu đền thờ họ Trần ở Nam Định ( Nơi có thờ 14 vị vua và 2 vị tướng họ Trần)</a:t>
            </a:r>
            <a:r>
              <a:rPr lang="en-US"/>
              <a:t> </a:t>
            </a:r>
            <a:endParaRPr lang="en-US" sz="3200" b="1">
              <a:latin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descr="untitled3"/>
          <p:cNvPicPr>
            <a:picLocks noChangeAspect="1" noChangeArrowheads="1"/>
          </p:cNvPicPr>
          <p:nvPr/>
        </p:nvPicPr>
        <p:blipFill>
          <a:blip r:embed="rId2"/>
          <a:srcRect/>
          <a:stretch>
            <a:fillRect/>
          </a:stretch>
        </p:blipFill>
        <p:spPr bwMode="auto">
          <a:xfrm>
            <a:off x="76200" y="76200"/>
            <a:ext cx="8915400" cy="5867400"/>
          </a:xfrm>
          <a:prstGeom prst="rect">
            <a:avLst/>
          </a:prstGeom>
          <a:noFill/>
          <a:ln w="57150">
            <a:pattFill prst="wdUpDiag">
              <a:fgClr>
                <a:srgbClr val="993300"/>
              </a:fgClr>
              <a:bgClr>
                <a:srgbClr val="FFFF00"/>
              </a:bgClr>
            </a:pattFill>
            <a:miter lim="800000"/>
            <a:headEnd/>
            <a:tailEnd/>
          </a:ln>
        </p:spPr>
      </p:pic>
      <p:sp>
        <p:nvSpPr>
          <p:cNvPr id="173061" name="Text Box 5"/>
          <p:cNvSpPr txBox="1">
            <a:spLocks noChangeArrowheads="1"/>
          </p:cNvSpPr>
          <p:nvPr/>
        </p:nvSpPr>
        <p:spPr bwMode="auto">
          <a:xfrm>
            <a:off x="1143000" y="5943600"/>
            <a:ext cx="6858000" cy="579438"/>
          </a:xfrm>
          <a:prstGeom prst="rect">
            <a:avLst/>
          </a:prstGeom>
          <a:noFill/>
          <a:ln w="9525">
            <a:noFill/>
            <a:miter lim="800000"/>
            <a:headEnd/>
            <a:tailEnd/>
          </a:ln>
          <a:effectLst/>
        </p:spPr>
        <p:txBody>
          <a:bodyPr>
            <a:spAutoFit/>
          </a:bodyPr>
          <a:lstStyle/>
          <a:p>
            <a:pPr algn="ctr" eaLnBrk="1" hangingPunct="1">
              <a:spcBef>
                <a:spcPct val="50000"/>
              </a:spcBef>
            </a:pPr>
            <a:r>
              <a:rPr lang="en-US" sz="3200"/>
              <a:t>Đền thờ 14 vị vua họ Trần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6" name="Picture 16" descr="Den_tho_cac_vua_Tran"/>
          <p:cNvPicPr>
            <a:picLocks noChangeAspect="1" noChangeArrowheads="1"/>
          </p:cNvPicPr>
          <p:nvPr/>
        </p:nvPicPr>
        <p:blipFill>
          <a:blip r:embed="rId2"/>
          <a:srcRect/>
          <a:stretch>
            <a:fillRect/>
          </a:stretch>
        </p:blipFill>
        <p:spPr bwMode="auto">
          <a:xfrm>
            <a:off x="152400" y="76200"/>
            <a:ext cx="8839200" cy="5867400"/>
          </a:xfrm>
          <a:prstGeom prst="rect">
            <a:avLst/>
          </a:prstGeom>
          <a:noFill/>
          <a:ln w="57150">
            <a:pattFill prst="wdUpDiag">
              <a:fgClr>
                <a:schemeClr val="folHlink"/>
              </a:fgClr>
              <a:bgClr>
                <a:srgbClr val="FFFF00"/>
              </a:bgClr>
            </a:pattFill>
            <a:miter lim="800000"/>
            <a:headEnd/>
            <a:tailEnd/>
          </a:ln>
        </p:spPr>
      </p:pic>
      <p:sp>
        <p:nvSpPr>
          <p:cNvPr id="141318" name="Text Box 17"/>
          <p:cNvSpPr txBox="1">
            <a:spLocks noChangeArrowheads="1"/>
          </p:cNvSpPr>
          <p:nvPr/>
        </p:nvSpPr>
        <p:spPr bwMode="auto">
          <a:xfrm>
            <a:off x="990600" y="6110288"/>
            <a:ext cx="7467600" cy="519112"/>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000000"/>
                </a:solidFill>
              </a:rPr>
              <a:t>Đền thờ các vua Trần ( Thiên Trường -Nam Định)</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8" name="Picture 8" descr="hanhhuongdaile1">
            <a:hlinkClick r:id="rId2"/>
          </p:cNvPr>
          <p:cNvPicPr>
            <a:picLocks noChangeAspect="1" noChangeArrowheads="1"/>
          </p:cNvPicPr>
          <p:nvPr/>
        </p:nvPicPr>
        <p:blipFill>
          <a:blip r:embed="rId3"/>
          <a:srcRect/>
          <a:stretch>
            <a:fillRect/>
          </a:stretch>
        </p:blipFill>
        <p:spPr bwMode="auto">
          <a:xfrm>
            <a:off x="2133600" y="76200"/>
            <a:ext cx="4572000" cy="3429000"/>
          </a:xfrm>
          <a:prstGeom prst="rect">
            <a:avLst/>
          </a:prstGeom>
          <a:noFill/>
          <a:ln w="57150">
            <a:pattFill prst="lgCheck">
              <a:fgClr>
                <a:schemeClr val="folHlink"/>
              </a:fgClr>
              <a:bgClr>
                <a:srgbClr val="FFFF00"/>
              </a:bgClr>
            </a:pattFill>
            <a:miter lim="800000"/>
            <a:headEnd/>
            <a:tailEnd/>
          </a:ln>
        </p:spPr>
      </p:pic>
      <p:pic>
        <p:nvPicPr>
          <p:cNvPr id="144389" name="Picture 6" descr="images1494258_3">
            <a:hlinkClick r:id="rId4"/>
          </p:cNvPr>
          <p:cNvPicPr>
            <a:picLocks noChangeAspect="1" noChangeArrowheads="1"/>
          </p:cNvPicPr>
          <p:nvPr/>
        </p:nvPicPr>
        <p:blipFill>
          <a:blip r:embed="rId5"/>
          <a:srcRect/>
          <a:stretch>
            <a:fillRect/>
          </a:stretch>
        </p:blipFill>
        <p:spPr bwMode="auto">
          <a:xfrm>
            <a:off x="0" y="3581400"/>
            <a:ext cx="3581400" cy="3276600"/>
          </a:xfrm>
          <a:prstGeom prst="rect">
            <a:avLst/>
          </a:prstGeom>
          <a:noFill/>
          <a:ln w="57150">
            <a:pattFill prst="lgCheck">
              <a:fgClr>
                <a:srgbClr val="993300"/>
              </a:fgClr>
              <a:bgClr>
                <a:srgbClr val="FFFF00"/>
              </a:bgClr>
            </a:pattFill>
            <a:miter lim="800000"/>
            <a:headEnd/>
            <a:tailEnd/>
          </a:ln>
        </p:spPr>
      </p:pic>
      <p:pic>
        <p:nvPicPr>
          <p:cNvPr id="144390" name="Picture 5" descr="ChuaYenTu_TranNhanTong">
            <a:hlinkClick r:id="rId6"/>
          </p:cNvPr>
          <p:cNvPicPr>
            <a:picLocks noChangeAspect="1" noChangeArrowheads="1"/>
          </p:cNvPicPr>
          <p:nvPr/>
        </p:nvPicPr>
        <p:blipFill>
          <a:blip r:embed="rId7"/>
          <a:srcRect/>
          <a:stretch>
            <a:fillRect/>
          </a:stretch>
        </p:blipFill>
        <p:spPr bwMode="auto">
          <a:xfrm>
            <a:off x="3733800" y="3581400"/>
            <a:ext cx="5410200" cy="3276600"/>
          </a:xfrm>
          <a:prstGeom prst="rect">
            <a:avLst/>
          </a:prstGeom>
          <a:noFill/>
          <a:ln w="57150">
            <a:pattFill prst="lgCheck">
              <a:fgClr>
                <a:srgbClr val="993300"/>
              </a:fgClr>
              <a:bgClr>
                <a:srgbClr val="FFFF00"/>
              </a:bgClr>
            </a:pattFill>
            <a:miter lim="800000"/>
            <a:headEnd/>
            <a:tailEnd/>
          </a:ln>
        </p:spPr>
      </p:pic>
      <p:sp>
        <p:nvSpPr>
          <p:cNvPr id="144394" name="AutoShape 11"/>
          <p:cNvSpPr>
            <a:spLocks noChangeArrowheads="1"/>
          </p:cNvSpPr>
          <p:nvPr/>
        </p:nvSpPr>
        <p:spPr bwMode="auto">
          <a:xfrm>
            <a:off x="6934200" y="2057400"/>
            <a:ext cx="2209800" cy="1219200"/>
          </a:xfrm>
          <a:prstGeom prst="wedgeRoundRectCallout">
            <a:avLst>
              <a:gd name="adj1" fmla="val -37139"/>
              <a:gd name="adj2" fmla="val 84505"/>
              <a:gd name="adj3" fmla="val 16667"/>
            </a:avLst>
          </a:prstGeom>
          <a:solidFill>
            <a:schemeClr val="bg1"/>
          </a:solidFill>
          <a:ln w="9525">
            <a:solidFill>
              <a:schemeClr val="tx1"/>
            </a:solidFill>
            <a:miter lim="800000"/>
            <a:headEnd/>
            <a:tailEnd/>
          </a:ln>
        </p:spPr>
        <p:txBody>
          <a:bodyPr/>
          <a:lstStyle/>
          <a:p>
            <a:pPr algn="ctr" eaLnBrk="1" hangingPunct="1"/>
            <a:endParaRPr lang="vi-VN" sz="2400"/>
          </a:p>
        </p:txBody>
      </p:sp>
      <p:sp>
        <p:nvSpPr>
          <p:cNvPr id="144395" name="Text Box 12"/>
          <p:cNvSpPr txBox="1">
            <a:spLocks noChangeArrowheads="1"/>
          </p:cNvSpPr>
          <p:nvPr/>
        </p:nvSpPr>
        <p:spPr bwMode="auto">
          <a:xfrm>
            <a:off x="7010400" y="2012950"/>
            <a:ext cx="2133600" cy="1187450"/>
          </a:xfrm>
          <a:prstGeom prst="rect">
            <a:avLst/>
          </a:prstGeom>
          <a:noFill/>
          <a:ln w="9525">
            <a:noFill/>
            <a:miter lim="800000"/>
            <a:headEnd/>
            <a:tailEnd/>
          </a:ln>
        </p:spPr>
        <p:txBody>
          <a:bodyPr>
            <a:spAutoFit/>
          </a:bodyPr>
          <a:lstStyle/>
          <a:p>
            <a:pPr algn="ctr" eaLnBrk="1" hangingPunct="1">
              <a:spcBef>
                <a:spcPct val="50000"/>
              </a:spcBef>
            </a:pPr>
            <a:r>
              <a:rPr lang="en-US" sz="2400">
                <a:solidFill>
                  <a:schemeClr val="tx2"/>
                </a:solidFill>
              </a:rPr>
              <a:t>Mộ vua Trần Nhân Tông tại Yên Tử</a:t>
            </a:r>
          </a:p>
        </p:txBody>
      </p:sp>
      <p:sp>
        <p:nvSpPr>
          <p:cNvPr id="144396" name="AutoShape 13"/>
          <p:cNvSpPr>
            <a:spLocks noChangeArrowheads="1"/>
          </p:cNvSpPr>
          <p:nvPr/>
        </p:nvSpPr>
        <p:spPr bwMode="auto">
          <a:xfrm>
            <a:off x="228600" y="1066800"/>
            <a:ext cx="1143000" cy="2286000"/>
          </a:xfrm>
          <a:prstGeom prst="wedgeRoundRectCallout">
            <a:avLst>
              <a:gd name="adj1" fmla="val 41250"/>
              <a:gd name="adj2" fmla="val 71319"/>
              <a:gd name="adj3" fmla="val 16667"/>
            </a:avLst>
          </a:prstGeom>
          <a:solidFill>
            <a:schemeClr val="bg1"/>
          </a:solidFill>
          <a:ln w="9525">
            <a:solidFill>
              <a:schemeClr val="tx1"/>
            </a:solidFill>
            <a:miter lim="800000"/>
            <a:headEnd/>
            <a:tailEnd/>
          </a:ln>
        </p:spPr>
        <p:txBody>
          <a:bodyPr/>
          <a:lstStyle/>
          <a:p>
            <a:pPr algn="ctr" eaLnBrk="1" hangingPunct="1"/>
            <a:endParaRPr lang="vi-VN" sz="2400"/>
          </a:p>
        </p:txBody>
      </p:sp>
      <p:sp>
        <p:nvSpPr>
          <p:cNvPr id="144397" name="Text Box 14"/>
          <p:cNvSpPr txBox="1">
            <a:spLocks noChangeArrowheads="1"/>
          </p:cNvSpPr>
          <p:nvPr/>
        </p:nvSpPr>
        <p:spPr bwMode="auto">
          <a:xfrm>
            <a:off x="228600" y="1219200"/>
            <a:ext cx="1066800" cy="1917700"/>
          </a:xfrm>
          <a:prstGeom prst="rect">
            <a:avLst/>
          </a:prstGeom>
          <a:noFill/>
          <a:ln w="9525">
            <a:noFill/>
            <a:miter lim="800000"/>
            <a:headEnd/>
            <a:tailEnd/>
          </a:ln>
        </p:spPr>
        <p:txBody>
          <a:bodyPr>
            <a:spAutoFit/>
          </a:bodyPr>
          <a:lstStyle/>
          <a:p>
            <a:pPr algn="ctr" eaLnBrk="1" hangingPunct="1">
              <a:spcBef>
                <a:spcPct val="50000"/>
              </a:spcBef>
            </a:pPr>
            <a:r>
              <a:rPr lang="en-US" sz="2400">
                <a:solidFill>
                  <a:schemeClr val="tx2"/>
                </a:solidFill>
              </a:rPr>
              <a:t>Tượng vua Trần Nhân Tông</a:t>
            </a:r>
          </a:p>
        </p:txBody>
      </p:sp>
      <p:sp>
        <p:nvSpPr>
          <p:cNvPr id="144398" name="AutoShape 9"/>
          <p:cNvSpPr>
            <a:spLocks noChangeArrowheads="1"/>
          </p:cNvSpPr>
          <p:nvPr/>
        </p:nvSpPr>
        <p:spPr bwMode="auto">
          <a:xfrm>
            <a:off x="6934200" y="152400"/>
            <a:ext cx="1447800" cy="990600"/>
          </a:xfrm>
          <a:prstGeom prst="wedgeRoundRectCallout">
            <a:avLst>
              <a:gd name="adj1" fmla="val -81468"/>
              <a:gd name="adj2" fmla="val 46472"/>
              <a:gd name="adj3" fmla="val 16667"/>
            </a:avLst>
          </a:prstGeom>
          <a:solidFill>
            <a:schemeClr val="bg1"/>
          </a:solidFill>
          <a:ln w="9525">
            <a:solidFill>
              <a:schemeClr val="tx1"/>
            </a:solidFill>
            <a:miter lim="800000"/>
            <a:headEnd/>
            <a:tailEnd/>
          </a:ln>
        </p:spPr>
        <p:txBody>
          <a:bodyPr/>
          <a:lstStyle/>
          <a:p>
            <a:pPr algn="ctr" eaLnBrk="1" hangingPunct="1">
              <a:spcBef>
                <a:spcPct val="50000"/>
              </a:spcBef>
            </a:pPr>
            <a:r>
              <a:rPr lang="en-US" sz="2400">
                <a:solidFill>
                  <a:schemeClr val="tx2"/>
                </a:solidFill>
              </a:rPr>
              <a:t>Chùa Yên Tử</a:t>
            </a:r>
          </a:p>
          <a:p>
            <a:pPr algn="ctr" eaLnBrk="1" hangingPunct="1"/>
            <a:endParaRPr lang="vi-VN" sz="2800">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AutoShape 2">
            <a:hlinkClick r:id="" action="ppaction://noaction" highlightClick="1"/>
          </p:cNvPr>
          <p:cNvSpPr>
            <a:spLocks noChangeArrowheads="1"/>
          </p:cNvSpPr>
          <p:nvPr/>
        </p:nvSpPr>
        <p:spPr bwMode="auto">
          <a:xfrm>
            <a:off x="3167063" y="2514600"/>
            <a:ext cx="533400" cy="533400"/>
          </a:xfrm>
          <a:prstGeom prst="actionButtonBlank">
            <a:avLst/>
          </a:prstGeom>
          <a:solidFill>
            <a:srgbClr val="FF5050"/>
          </a:solidFill>
          <a:ln w="9525">
            <a:noFill/>
            <a:miter lim="800000"/>
            <a:headEnd/>
            <a:tailEnd/>
          </a:ln>
          <a:effectLst/>
        </p:spPr>
        <p:txBody>
          <a:bodyPr wrap="none" anchor="ctr"/>
          <a:lstStyle/>
          <a:p>
            <a:endParaRPr lang="en-US"/>
          </a:p>
        </p:txBody>
      </p:sp>
      <p:sp>
        <p:nvSpPr>
          <p:cNvPr id="177155" name="AutoShape 3">
            <a:hlinkClick r:id="" action="ppaction://noaction" highlightClick="1"/>
          </p:cNvPr>
          <p:cNvSpPr>
            <a:spLocks noChangeArrowheads="1"/>
          </p:cNvSpPr>
          <p:nvPr/>
        </p:nvSpPr>
        <p:spPr bwMode="auto">
          <a:xfrm>
            <a:off x="3700463" y="25146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56" name="AutoShape 4">
            <a:hlinkClick r:id="" action="ppaction://noaction" highlightClick="1"/>
          </p:cNvPr>
          <p:cNvSpPr>
            <a:spLocks noChangeArrowheads="1"/>
          </p:cNvSpPr>
          <p:nvPr/>
        </p:nvSpPr>
        <p:spPr bwMode="auto">
          <a:xfrm>
            <a:off x="4233863" y="25146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57" name="AutoShape 5">
            <a:hlinkClick r:id="" action="ppaction://noaction" highlightClick="1"/>
          </p:cNvPr>
          <p:cNvSpPr>
            <a:spLocks noChangeArrowheads="1"/>
          </p:cNvSpPr>
          <p:nvPr/>
        </p:nvSpPr>
        <p:spPr bwMode="auto">
          <a:xfrm>
            <a:off x="4767263" y="25146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58" name="AutoShape 6">
            <a:hlinkClick r:id="" action="ppaction://noaction" highlightClick="1"/>
          </p:cNvPr>
          <p:cNvSpPr>
            <a:spLocks noChangeArrowheads="1"/>
          </p:cNvSpPr>
          <p:nvPr/>
        </p:nvSpPr>
        <p:spPr bwMode="auto">
          <a:xfrm>
            <a:off x="5300663" y="25146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59" name="AutoShape 7">
            <a:hlinkClick r:id="" action="ppaction://noaction" highlightClick="1"/>
          </p:cNvPr>
          <p:cNvSpPr>
            <a:spLocks noChangeArrowheads="1"/>
          </p:cNvSpPr>
          <p:nvPr/>
        </p:nvSpPr>
        <p:spPr bwMode="auto">
          <a:xfrm>
            <a:off x="6900863" y="19907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0" name="AutoShape 8">
            <a:hlinkClick r:id="" action="ppaction://noaction" highlightClick="1"/>
          </p:cNvPr>
          <p:cNvSpPr>
            <a:spLocks noChangeArrowheads="1"/>
          </p:cNvSpPr>
          <p:nvPr/>
        </p:nvSpPr>
        <p:spPr bwMode="auto">
          <a:xfrm>
            <a:off x="37004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1" name="AutoShape 9">
            <a:hlinkClick r:id="" action="ppaction://noaction" highlightClick="1"/>
          </p:cNvPr>
          <p:cNvSpPr>
            <a:spLocks noChangeArrowheads="1"/>
          </p:cNvSpPr>
          <p:nvPr/>
        </p:nvSpPr>
        <p:spPr bwMode="auto">
          <a:xfrm>
            <a:off x="42338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2" name="AutoShape 10">
            <a:hlinkClick r:id="" action="ppaction://noaction" highlightClick="1"/>
          </p:cNvPr>
          <p:cNvSpPr>
            <a:spLocks noChangeArrowheads="1"/>
          </p:cNvSpPr>
          <p:nvPr/>
        </p:nvSpPr>
        <p:spPr bwMode="auto">
          <a:xfrm>
            <a:off x="47672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3" name="AutoShape 11">
            <a:hlinkClick r:id="" action="ppaction://noaction" highlightClick="1"/>
          </p:cNvPr>
          <p:cNvSpPr>
            <a:spLocks noChangeArrowheads="1"/>
          </p:cNvSpPr>
          <p:nvPr/>
        </p:nvSpPr>
        <p:spPr bwMode="auto">
          <a:xfrm>
            <a:off x="53006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4" name="AutoShape 12">
            <a:hlinkClick r:id="" action="ppaction://noaction" highlightClick="1"/>
          </p:cNvPr>
          <p:cNvSpPr>
            <a:spLocks noChangeArrowheads="1"/>
          </p:cNvSpPr>
          <p:nvPr/>
        </p:nvSpPr>
        <p:spPr bwMode="auto">
          <a:xfrm>
            <a:off x="37004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5" name="AutoShape 13">
            <a:hlinkClick r:id="" action="ppaction://noaction" highlightClick="1"/>
          </p:cNvPr>
          <p:cNvSpPr>
            <a:spLocks noChangeArrowheads="1"/>
          </p:cNvSpPr>
          <p:nvPr/>
        </p:nvSpPr>
        <p:spPr bwMode="auto">
          <a:xfrm>
            <a:off x="42338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6" name="AutoShape 14">
            <a:hlinkClick r:id="" action="ppaction://noaction" highlightClick="1"/>
          </p:cNvPr>
          <p:cNvSpPr>
            <a:spLocks noChangeArrowheads="1"/>
          </p:cNvSpPr>
          <p:nvPr/>
        </p:nvSpPr>
        <p:spPr bwMode="auto">
          <a:xfrm>
            <a:off x="47672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7" name="AutoShape 15">
            <a:hlinkClick r:id="" action="ppaction://noaction" highlightClick="1"/>
          </p:cNvPr>
          <p:cNvSpPr>
            <a:spLocks noChangeArrowheads="1"/>
          </p:cNvSpPr>
          <p:nvPr/>
        </p:nvSpPr>
        <p:spPr bwMode="auto">
          <a:xfrm>
            <a:off x="53006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8" name="AutoShape 16">
            <a:hlinkClick r:id="" action="ppaction://noaction" highlightClick="1"/>
          </p:cNvPr>
          <p:cNvSpPr>
            <a:spLocks noChangeArrowheads="1"/>
          </p:cNvSpPr>
          <p:nvPr/>
        </p:nvSpPr>
        <p:spPr bwMode="auto">
          <a:xfrm>
            <a:off x="58340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69" name="AutoShape 17">
            <a:hlinkClick r:id="" action="ppaction://noaction" highlightClick="1"/>
          </p:cNvPr>
          <p:cNvSpPr>
            <a:spLocks noChangeArrowheads="1"/>
          </p:cNvSpPr>
          <p:nvPr/>
        </p:nvSpPr>
        <p:spPr bwMode="auto">
          <a:xfrm>
            <a:off x="37004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0" name="AutoShape 18">
            <a:hlinkClick r:id="" action="ppaction://noaction" highlightClick="1"/>
          </p:cNvPr>
          <p:cNvSpPr>
            <a:spLocks noChangeArrowheads="1"/>
          </p:cNvSpPr>
          <p:nvPr/>
        </p:nvSpPr>
        <p:spPr bwMode="auto">
          <a:xfrm>
            <a:off x="3700463" y="30480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1" name="AutoShape 19">
            <a:hlinkClick r:id="" action="ppaction://noaction" highlightClick="1"/>
          </p:cNvPr>
          <p:cNvSpPr>
            <a:spLocks noChangeArrowheads="1"/>
          </p:cNvSpPr>
          <p:nvPr/>
        </p:nvSpPr>
        <p:spPr bwMode="auto">
          <a:xfrm>
            <a:off x="4233863" y="30480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2" name="AutoShape 20">
            <a:hlinkClick r:id="" action="ppaction://noaction" highlightClick="1"/>
          </p:cNvPr>
          <p:cNvSpPr>
            <a:spLocks noChangeArrowheads="1"/>
          </p:cNvSpPr>
          <p:nvPr/>
        </p:nvSpPr>
        <p:spPr bwMode="auto">
          <a:xfrm>
            <a:off x="21002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3" name="AutoShape 21">
            <a:hlinkClick r:id="" action="ppaction://noaction" highlightClick="1"/>
          </p:cNvPr>
          <p:cNvSpPr>
            <a:spLocks noChangeArrowheads="1"/>
          </p:cNvSpPr>
          <p:nvPr/>
        </p:nvSpPr>
        <p:spPr bwMode="auto">
          <a:xfrm>
            <a:off x="7434263" y="19907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4" name="AutoShape 22">
            <a:hlinkClick r:id="" action="ppaction://noaction" highlightClick="1"/>
          </p:cNvPr>
          <p:cNvSpPr>
            <a:spLocks noChangeArrowheads="1"/>
          </p:cNvSpPr>
          <p:nvPr/>
        </p:nvSpPr>
        <p:spPr bwMode="auto">
          <a:xfrm>
            <a:off x="26336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5" name="AutoShape 23">
            <a:hlinkClick r:id="" action="ppaction://noaction" highlightClick="1"/>
          </p:cNvPr>
          <p:cNvSpPr>
            <a:spLocks noChangeArrowheads="1"/>
          </p:cNvSpPr>
          <p:nvPr/>
        </p:nvSpPr>
        <p:spPr bwMode="auto">
          <a:xfrm>
            <a:off x="2633663" y="35814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6" name="AutoShape 24">
            <a:hlinkClick r:id="" action="ppaction://noaction" highlightClick="1"/>
          </p:cNvPr>
          <p:cNvSpPr>
            <a:spLocks noChangeArrowheads="1"/>
          </p:cNvSpPr>
          <p:nvPr/>
        </p:nvSpPr>
        <p:spPr bwMode="auto">
          <a:xfrm>
            <a:off x="3167063" y="1452563"/>
            <a:ext cx="533400" cy="533400"/>
          </a:xfrm>
          <a:prstGeom prst="actionButtonBlank">
            <a:avLst/>
          </a:prstGeom>
          <a:solidFill>
            <a:srgbClr val="FF5050"/>
          </a:solidFill>
          <a:ln w="9525">
            <a:noFill/>
            <a:miter lim="800000"/>
            <a:headEnd/>
            <a:tailEnd/>
          </a:ln>
          <a:effectLst/>
        </p:spPr>
        <p:txBody>
          <a:bodyPr wrap="none" anchor="ctr"/>
          <a:lstStyle/>
          <a:p>
            <a:endParaRPr lang="en-US"/>
          </a:p>
        </p:txBody>
      </p:sp>
      <p:sp>
        <p:nvSpPr>
          <p:cNvPr id="177177" name="AutoShape 25">
            <a:hlinkClick r:id="" action="ppaction://noaction" highlightClick="1"/>
          </p:cNvPr>
          <p:cNvSpPr>
            <a:spLocks noChangeArrowheads="1"/>
          </p:cNvSpPr>
          <p:nvPr/>
        </p:nvSpPr>
        <p:spPr bwMode="auto">
          <a:xfrm>
            <a:off x="3700463" y="35814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78" name="AutoShape 26">
            <a:hlinkClick r:id="" action="ppaction://noaction" highlightClick="1"/>
          </p:cNvPr>
          <p:cNvSpPr>
            <a:spLocks noChangeArrowheads="1"/>
          </p:cNvSpPr>
          <p:nvPr/>
        </p:nvSpPr>
        <p:spPr bwMode="auto">
          <a:xfrm>
            <a:off x="3167063" y="1981200"/>
            <a:ext cx="533400" cy="533400"/>
          </a:xfrm>
          <a:prstGeom prst="actionButtonBlank">
            <a:avLst/>
          </a:prstGeom>
          <a:solidFill>
            <a:srgbClr val="FF5050"/>
          </a:solidFill>
          <a:ln w="9525">
            <a:noFill/>
            <a:miter lim="800000"/>
            <a:headEnd/>
            <a:tailEnd/>
          </a:ln>
          <a:effectLst/>
        </p:spPr>
        <p:txBody>
          <a:bodyPr wrap="none" anchor="ctr"/>
          <a:lstStyle/>
          <a:p>
            <a:endParaRPr lang="en-US"/>
          </a:p>
        </p:txBody>
      </p:sp>
      <p:sp>
        <p:nvSpPr>
          <p:cNvPr id="177179" name="AutoShape 27">
            <a:hlinkClick r:id="" action="ppaction://noaction" highlightClick="1"/>
          </p:cNvPr>
          <p:cNvSpPr>
            <a:spLocks noChangeArrowheads="1"/>
          </p:cNvSpPr>
          <p:nvPr/>
        </p:nvSpPr>
        <p:spPr bwMode="auto">
          <a:xfrm>
            <a:off x="63674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0" name="AutoShape 28">
            <a:hlinkClick r:id="" action="ppaction://noaction" highlightClick="1"/>
          </p:cNvPr>
          <p:cNvSpPr>
            <a:spLocks noChangeArrowheads="1"/>
          </p:cNvSpPr>
          <p:nvPr/>
        </p:nvSpPr>
        <p:spPr bwMode="auto">
          <a:xfrm>
            <a:off x="37004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1" name="AutoShape 29">
            <a:hlinkClick r:id="" action="ppaction://noaction" highlightClick="1"/>
          </p:cNvPr>
          <p:cNvSpPr>
            <a:spLocks noChangeArrowheads="1"/>
          </p:cNvSpPr>
          <p:nvPr/>
        </p:nvSpPr>
        <p:spPr bwMode="auto">
          <a:xfrm>
            <a:off x="42338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2" name="AutoShape 30">
            <a:hlinkClick r:id="" action="ppaction://noaction" highlightClick="1"/>
          </p:cNvPr>
          <p:cNvSpPr>
            <a:spLocks noChangeArrowheads="1"/>
          </p:cNvSpPr>
          <p:nvPr/>
        </p:nvSpPr>
        <p:spPr bwMode="auto">
          <a:xfrm>
            <a:off x="47672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3" name="AutoShape 31">
            <a:hlinkClick r:id="" action="ppaction://noaction" highlightClick="1"/>
          </p:cNvPr>
          <p:cNvSpPr>
            <a:spLocks noChangeArrowheads="1"/>
          </p:cNvSpPr>
          <p:nvPr/>
        </p:nvSpPr>
        <p:spPr bwMode="auto">
          <a:xfrm>
            <a:off x="53006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4" name="AutoShape 32">
            <a:hlinkClick r:id="" action="ppaction://noaction" highlightClick="1"/>
          </p:cNvPr>
          <p:cNvSpPr>
            <a:spLocks noChangeArrowheads="1"/>
          </p:cNvSpPr>
          <p:nvPr/>
        </p:nvSpPr>
        <p:spPr bwMode="auto">
          <a:xfrm>
            <a:off x="5834063" y="1462088"/>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5" name="AutoShape 33">
            <a:hlinkClick r:id="" action="ppaction://noaction" highlightClick="1"/>
          </p:cNvPr>
          <p:cNvSpPr>
            <a:spLocks noChangeArrowheads="1"/>
          </p:cNvSpPr>
          <p:nvPr/>
        </p:nvSpPr>
        <p:spPr bwMode="auto">
          <a:xfrm>
            <a:off x="5834063" y="19907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6" name="AutoShape 34">
            <a:hlinkClick r:id="" action="ppaction://noaction" highlightClick="1"/>
          </p:cNvPr>
          <p:cNvSpPr>
            <a:spLocks noChangeArrowheads="1"/>
          </p:cNvSpPr>
          <p:nvPr/>
        </p:nvSpPr>
        <p:spPr bwMode="auto">
          <a:xfrm>
            <a:off x="26336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pic>
        <p:nvPicPr>
          <p:cNvPr id="177187" name="Picture 35" descr="painting-flowers"/>
          <p:cNvPicPr>
            <a:picLocks noChangeAspect="1" noChangeArrowheads="1" noCrop="1"/>
          </p:cNvPicPr>
          <p:nvPr/>
        </p:nvPicPr>
        <p:blipFill>
          <a:blip r:embed="rId5"/>
          <a:srcRect/>
          <a:stretch>
            <a:fillRect/>
          </a:stretch>
        </p:blipFill>
        <p:spPr bwMode="auto">
          <a:xfrm>
            <a:off x="0" y="0"/>
            <a:ext cx="1676400" cy="1447800"/>
          </a:xfrm>
          <a:prstGeom prst="rect">
            <a:avLst/>
          </a:prstGeom>
          <a:noFill/>
          <a:ln w="9525">
            <a:noFill/>
            <a:miter lim="800000"/>
            <a:headEnd/>
            <a:tailEnd/>
          </a:ln>
        </p:spPr>
      </p:pic>
      <p:sp>
        <p:nvSpPr>
          <p:cNvPr id="177188" name="AutoShape 36">
            <a:hlinkClick r:id="" action="ppaction://noaction" highlightClick="1"/>
          </p:cNvPr>
          <p:cNvSpPr>
            <a:spLocks noChangeArrowheads="1"/>
          </p:cNvSpPr>
          <p:nvPr/>
        </p:nvSpPr>
        <p:spPr bwMode="auto">
          <a:xfrm>
            <a:off x="6329363" y="30575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89" name="AutoShape 37">
            <a:hlinkClick r:id="" action="ppaction://noaction" highlightClick="1"/>
          </p:cNvPr>
          <p:cNvSpPr>
            <a:spLocks noChangeArrowheads="1"/>
          </p:cNvSpPr>
          <p:nvPr/>
        </p:nvSpPr>
        <p:spPr bwMode="auto">
          <a:xfrm>
            <a:off x="4767263" y="30575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0" name="AutoShape 38">
            <a:hlinkClick r:id="" action="ppaction://noaction" highlightClick="1"/>
          </p:cNvPr>
          <p:cNvSpPr>
            <a:spLocks noChangeArrowheads="1"/>
          </p:cNvSpPr>
          <p:nvPr/>
        </p:nvSpPr>
        <p:spPr bwMode="auto">
          <a:xfrm>
            <a:off x="5305425" y="30480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1" name="AutoShape 39">
            <a:hlinkClick r:id="" action="ppaction://noaction" highlightClick="1"/>
          </p:cNvPr>
          <p:cNvSpPr>
            <a:spLocks noChangeArrowheads="1"/>
          </p:cNvSpPr>
          <p:nvPr/>
        </p:nvSpPr>
        <p:spPr bwMode="auto">
          <a:xfrm>
            <a:off x="6858000" y="30480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2" name="AutoShape 40">
            <a:hlinkClick r:id="" action="ppaction://noaction" highlightClick="1"/>
          </p:cNvPr>
          <p:cNvSpPr>
            <a:spLocks noChangeArrowheads="1"/>
          </p:cNvSpPr>
          <p:nvPr/>
        </p:nvSpPr>
        <p:spPr bwMode="auto">
          <a:xfrm>
            <a:off x="7396163" y="30575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3" name="AutoShape 41">
            <a:hlinkClick r:id="" action="ppaction://noaction" highlightClick="1"/>
          </p:cNvPr>
          <p:cNvSpPr>
            <a:spLocks noChangeArrowheads="1"/>
          </p:cNvSpPr>
          <p:nvPr/>
        </p:nvSpPr>
        <p:spPr bwMode="auto">
          <a:xfrm>
            <a:off x="7943850" y="30575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4" name="AutoShape 42">
            <a:hlinkClick r:id="" action="ppaction://noaction" highlightClick="1"/>
          </p:cNvPr>
          <p:cNvSpPr>
            <a:spLocks noChangeArrowheads="1"/>
          </p:cNvSpPr>
          <p:nvPr/>
        </p:nvSpPr>
        <p:spPr bwMode="auto">
          <a:xfrm>
            <a:off x="3700463" y="35814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5" name="AutoShape 43">
            <a:hlinkClick r:id="" action="ppaction://noaction" highlightClick="1"/>
          </p:cNvPr>
          <p:cNvSpPr>
            <a:spLocks noChangeArrowheads="1"/>
          </p:cNvSpPr>
          <p:nvPr/>
        </p:nvSpPr>
        <p:spPr bwMode="auto">
          <a:xfrm>
            <a:off x="4243388"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6" name="AutoShape 44">
            <a:hlinkClick r:id="" action="ppaction://noaction" highlightClick="1"/>
          </p:cNvPr>
          <p:cNvSpPr>
            <a:spLocks noChangeArrowheads="1"/>
          </p:cNvSpPr>
          <p:nvPr/>
        </p:nvSpPr>
        <p:spPr bwMode="auto">
          <a:xfrm>
            <a:off x="26336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7" name="AutoShape 45">
            <a:hlinkClick r:id="" action="ppaction://noaction" highlightClick="1"/>
          </p:cNvPr>
          <p:cNvSpPr>
            <a:spLocks noChangeArrowheads="1"/>
          </p:cNvSpPr>
          <p:nvPr/>
        </p:nvSpPr>
        <p:spPr bwMode="auto">
          <a:xfrm>
            <a:off x="2633663" y="4114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8" name="AutoShape 46">
            <a:hlinkClick r:id="" action="ppaction://noaction" highlightClick="1"/>
          </p:cNvPr>
          <p:cNvSpPr>
            <a:spLocks noChangeArrowheads="1"/>
          </p:cNvSpPr>
          <p:nvPr/>
        </p:nvSpPr>
        <p:spPr bwMode="auto">
          <a:xfrm>
            <a:off x="4243388" y="35814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199" name="AutoShape 47">
            <a:hlinkClick r:id="" action="ppaction://noaction" highlightClick="1"/>
          </p:cNvPr>
          <p:cNvSpPr>
            <a:spLocks noChangeArrowheads="1"/>
          </p:cNvSpPr>
          <p:nvPr/>
        </p:nvSpPr>
        <p:spPr bwMode="auto">
          <a:xfrm>
            <a:off x="5838825" y="3586163"/>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0" name="AutoShape 48">
            <a:hlinkClick r:id="" action="ppaction://noaction" highlightClick="1"/>
          </p:cNvPr>
          <p:cNvSpPr>
            <a:spLocks noChangeArrowheads="1"/>
          </p:cNvSpPr>
          <p:nvPr/>
        </p:nvSpPr>
        <p:spPr bwMode="auto">
          <a:xfrm>
            <a:off x="6372225" y="3586163"/>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1" name="AutoShape 49">
            <a:hlinkClick r:id="" action="ppaction://noaction" highlightClick="1"/>
          </p:cNvPr>
          <p:cNvSpPr>
            <a:spLocks noChangeArrowheads="1"/>
          </p:cNvSpPr>
          <p:nvPr/>
        </p:nvSpPr>
        <p:spPr bwMode="auto">
          <a:xfrm>
            <a:off x="5300663" y="3590925"/>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2" name="AutoShape 50">
            <a:hlinkClick r:id="" action="ppaction://noaction" highlightClick="1"/>
          </p:cNvPr>
          <p:cNvSpPr>
            <a:spLocks noChangeArrowheads="1"/>
          </p:cNvSpPr>
          <p:nvPr/>
        </p:nvSpPr>
        <p:spPr bwMode="auto">
          <a:xfrm>
            <a:off x="4762500" y="3586163"/>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3" name="AutoShape 51">
            <a:hlinkClick r:id="" action="ppaction://noaction" highlightClick="1"/>
          </p:cNvPr>
          <p:cNvSpPr>
            <a:spLocks noChangeArrowheads="1"/>
          </p:cNvSpPr>
          <p:nvPr/>
        </p:nvSpPr>
        <p:spPr bwMode="auto">
          <a:xfrm>
            <a:off x="53006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4" name="AutoShape 52">
            <a:hlinkClick r:id="" action="ppaction://noaction" highlightClick="1"/>
          </p:cNvPr>
          <p:cNvSpPr>
            <a:spLocks noChangeArrowheads="1"/>
          </p:cNvSpPr>
          <p:nvPr/>
        </p:nvSpPr>
        <p:spPr bwMode="auto">
          <a:xfrm>
            <a:off x="10334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5" name="AutoShape 53">
            <a:hlinkClick r:id="" action="ppaction://noaction" highlightClick="1"/>
          </p:cNvPr>
          <p:cNvSpPr>
            <a:spLocks noChangeArrowheads="1"/>
          </p:cNvSpPr>
          <p:nvPr/>
        </p:nvSpPr>
        <p:spPr bwMode="auto">
          <a:xfrm>
            <a:off x="15668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6" name="AutoShape 54">
            <a:hlinkClick r:id="" action="ppaction://noaction" highlightClick="1"/>
          </p:cNvPr>
          <p:cNvSpPr>
            <a:spLocks noChangeArrowheads="1"/>
          </p:cNvSpPr>
          <p:nvPr/>
        </p:nvSpPr>
        <p:spPr bwMode="auto">
          <a:xfrm>
            <a:off x="58340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7" name="AutoShape 55">
            <a:hlinkClick r:id="" action="ppaction://noaction" highlightClick="1"/>
          </p:cNvPr>
          <p:cNvSpPr>
            <a:spLocks noChangeArrowheads="1"/>
          </p:cNvSpPr>
          <p:nvPr/>
        </p:nvSpPr>
        <p:spPr bwMode="auto">
          <a:xfrm>
            <a:off x="4767263" y="4648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8" name="AutoShape 56">
            <a:hlinkClick r:id="" action="ppaction://noaction" highlightClick="1"/>
          </p:cNvPr>
          <p:cNvSpPr>
            <a:spLocks noChangeArrowheads="1"/>
          </p:cNvSpPr>
          <p:nvPr/>
        </p:nvSpPr>
        <p:spPr bwMode="auto">
          <a:xfrm>
            <a:off x="4233863" y="4114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09" name="AutoShape 57">
            <a:hlinkClick r:id="" action="ppaction://noaction" highlightClick="1"/>
          </p:cNvPr>
          <p:cNvSpPr>
            <a:spLocks noChangeArrowheads="1"/>
          </p:cNvSpPr>
          <p:nvPr/>
        </p:nvSpPr>
        <p:spPr bwMode="auto">
          <a:xfrm>
            <a:off x="6367463" y="1447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cs typeface="Times New Roman" pitchFamily="18" charset="0"/>
            </a:endParaRPr>
          </a:p>
        </p:txBody>
      </p:sp>
      <p:sp>
        <p:nvSpPr>
          <p:cNvPr id="177210" name="AutoShape 58">
            <a:hlinkClick r:id="" action="ppaction://noaction" highlightClick="1"/>
          </p:cNvPr>
          <p:cNvSpPr>
            <a:spLocks noChangeArrowheads="1"/>
          </p:cNvSpPr>
          <p:nvPr/>
        </p:nvSpPr>
        <p:spPr bwMode="auto">
          <a:xfrm>
            <a:off x="1566863" y="19812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sp>
        <p:nvSpPr>
          <p:cNvPr id="177211" name="AutoShape 59">
            <a:hlinkClick r:id="" action="ppaction://noaction" highlightClick="1"/>
          </p:cNvPr>
          <p:cNvSpPr>
            <a:spLocks noChangeArrowheads="1"/>
          </p:cNvSpPr>
          <p:nvPr/>
        </p:nvSpPr>
        <p:spPr bwMode="auto">
          <a:xfrm>
            <a:off x="595313" y="46482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2" name="AutoShape 60">
            <a:hlinkClick r:id="" action="ppaction://noaction" highlightClick="1"/>
          </p:cNvPr>
          <p:cNvSpPr>
            <a:spLocks noChangeArrowheads="1"/>
          </p:cNvSpPr>
          <p:nvPr/>
        </p:nvSpPr>
        <p:spPr bwMode="auto">
          <a:xfrm>
            <a:off x="2100263" y="46482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3" name="AutoShape 61">
            <a:hlinkClick r:id="" action="ppaction://noaction" highlightClick="1"/>
          </p:cNvPr>
          <p:cNvSpPr>
            <a:spLocks noChangeArrowheads="1"/>
          </p:cNvSpPr>
          <p:nvPr/>
        </p:nvSpPr>
        <p:spPr bwMode="auto">
          <a:xfrm>
            <a:off x="3167063" y="4648200"/>
            <a:ext cx="533400" cy="533400"/>
          </a:xfrm>
          <a:prstGeom prst="actionButtonBlank">
            <a:avLst/>
          </a:prstGeom>
          <a:solidFill>
            <a:srgbClr val="FF5050"/>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4" name="AutoShape 62">
            <a:hlinkClick r:id="" action="ppaction://noaction" highlightClick="1"/>
          </p:cNvPr>
          <p:cNvSpPr>
            <a:spLocks noChangeArrowheads="1"/>
          </p:cNvSpPr>
          <p:nvPr/>
        </p:nvSpPr>
        <p:spPr bwMode="auto">
          <a:xfrm>
            <a:off x="6367463" y="46482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5" name="AutoShape 63">
            <a:hlinkClick r:id="" action="ppaction://noaction" highlightClick="1"/>
          </p:cNvPr>
          <p:cNvSpPr>
            <a:spLocks noChangeArrowheads="1"/>
          </p:cNvSpPr>
          <p:nvPr/>
        </p:nvSpPr>
        <p:spPr bwMode="auto">
          <a:xfrm>
            <a:off x="21002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6" name="AutoShape 64">
            <a:hlinkClick r:id="" action="ppaction://noaction" highlightClick="1"/>
          </p:cNvPr>
          <p:cNvSpPr>
            <a:spLocks noChangeArrowheads="1"/>
          </p:cNvSpPr>
          <p:nvPr/>
        </p:nvSpPr>
        <p:spPr bwMode="auto">
          <a:xfrm>
            <a:off x="3167063" y="4114800"/>
            <a:ext cx="533400" cy="533400"/>
          </a:xfrm>
          <a:prstGeom prst="actionButtonBlank">
            <a:avLst/>
          </a:prstGeom>
          <a:solidFill>
            <a:srgbClr val="FF5050"/>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7" name="AutoShape 65">
            <a:hlinkClick r:id="" action="ppaction://noaction" highlightClick="1"/>
          </p:cNvPr>
          <p:cNvSpPr>
            <a:spLocks noChangeArrowheads="1"/>
          </p:cNvSpPr>
          <p:nvPr/>
        </p:nvSpPr>
        <p:spPr bwMode="auto">
          <a:xfrm>
            <a:off x="47672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8" name="AutoShape 66">
            <a:hlinkClick r:id="" action="ppaction://noaction" highlightClick="1"/>
          </p:cNvPr>
          <p:cNvSpPr>
            <a:spLocks noChangeArrowheads="1"/>
          </p:cNvSpPr>
          <p:nvPr/>
        </p:nvSpPr>
        <p:spPr bwMode="auto">
          <a:xfrm>
            <a:off x="53006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19" name="AutoShape 67">
            <a:hlinkClick r:id="" action="ppaction://noaction" highlightClick="1"/>
          </p:cNvPr>
          <p:cNvSpPr>
            <a:spLocks noChangeArrowheads="1"/>
          </p:cNvSpPr>
          <p:nvPr/>
        </p:nvSpPr>
        <p:spPr bwMode="auto">
          <a:xfrm>
            <a:off x="58340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0" name="AutoShape 68">
            <a:hlinkClick r:id="" action="ppaction://noaction" highlightClick="1"/>
          </p:cNvPr>
          <p:cNvSpPr>
            <a:spLocks noChangeArrowheads="1"/>
          </p:cNvSpPr>
          <p:nvPr/>
        </p:nvSpPr>
        <p:spPr bwMode="auto">
          <a:xfrm>
            <a:off x="63674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1" name="AutoShape 69">
            <a:hlinkClick r:id="" action="ppaction://noaction" highlightClick="1"/>
          </p:cNvPr>
          <p:cNvSpPr>
            <a:spLocks noChangeArrowheads="1"/>
          </p:cNvSpPr>
          <p:nvPr/>
        </p:nvSpPr>
        <p:spPr bwMode="auto">
          <a:xfrm>
            <a:off x="3700463" y="41148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2" name="AutoShape 70">
            <a:hlinkClick r:id="" action="ppaction://noaction" highlightClick="1"/>
          </p:cNvPr>
          <p:cNvSpPr>
            <a:spLocks noChangeArrowheads="1"/>
          </p:cNvSpPr>
          <p:nvPr/>
        </p:nvSpPr>
        <p:spPr bwMode="auto">
          <a:xfrm>
            <a:off x="3167063" y="3581400"/>
            <a:ext cx="533400" cy="533400"/>
          </a:xfrm>
          <a:prstGeom prst="actionButtonBlank">
            <a:avLst/>
          </a:prstGeom>
          <a:solidFill>
            <a:srgbClr val="FF5050"/>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3" name="AutoShape 71">
            <a:hlinkClick r:id="" action="ppaction://noaction" highlightClick="1"/>
          </p:cNvPr>
          <p:cNvSpPr>
            <a:spLocks noChangeArrowheads="1"/>
          </p:cNvSpPr>
          <p:nvPr/>
        </p:nvSpPr>
        <p:spPr bwMode="auto">
          <a:xfrm>
            <a:off x="1033463" y="3033713"/>
            <a:ext cx="533400" cy="547687"/>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4" name="AutoShape 72">
            <a:hlinkClick r:id="" action="ppaction://noaction" highlightClick="1"/>
          </p:cNvPr>
          <p:cNvSpPr>
            <a:spLocks noChangeArrowheads="1"/>
          </p:cNvSpPr>
          <p:nvPr/>
        </p:nvSpPr>
        <p:spPr bwMode="auto">
          <a:xfrm>
            <a:off x="1566863" y="3038475"/>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5" name="AutoShape 73">
            <a:hlinkClick r:id="" action="ppaction://noaction" highlightClick="1"/>
          </p:cNvPr>
          <p:cNvSpPr>
            <a:spLocks noChangeArrowheads="1"/>
          </p:cNvSpPr>
          <p:nvPr/>
        </p:nvSpPr>
        <p:spPr bwMode="auto">
          <a:xfrm>
            <a:off x="2100263" y="3038475"/>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6" name="AutoShape 74">
            <a:hlinkClick r:id="" action="ppaction://noaction" highlightClick="1"/>
          </p:cNvPr>
          <p:cNvSpPr>
            <a:spLocks noChangeArrowheads="1"/>
          </p:cNvSpPr>
          <p:nvPr/>
        </p:nvSpPr>
        <p:spPr bwMode="auto">
          <a:xfrm>
            <a:off x="3167063" y="3048000"/>
            <a:ext cx="533400" cy="533400"/>
          </a:xfrm>
          <a:prstGeom prst="actionButtonBlank">
            <a:avLst/>
          </a:prstGeom>
          <a:solidFill>
            <a:srgbClr val="FF5050"/>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7" name="AutoShape 75">
            <a:hlinkClick r:id="" action="ppaction://noaction" highlightClick="1"/>
          </p:cNvPr>
          <p:cNvSpPr>
            <a:spLocks noChangeArrowheads="1"/>
          </p:cNvSpPr>
          <p:nvPr/>
        </p:nvSpPr>
        <p:spPr bwMode="auto">
          <a:xfrm>
            <a:off x="5834063" y="30480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8" name="AutoShape 76">
            <a:hlinkClick r:id="" action="ppaction://noaction" highlightClick="1"/>
          </p:cNvPr>
          <p:cNvSpPr>
            <a:spLocks noChangeArrowheads="1"/>
          </p:cNvSpPr>
          <p:nvPr/>
        </p:nvSpPr>
        <p:spPr bwMode="auto">
          <a:xfrm>
            <a:off x="8482013" y="3062288"/>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29" name="AutoShape 77">
            <a:hlinkClick r:id="" action="ppaction://noaction" highlightClick="1"/>
          </p:cNvPr>
          <p:cNvSpPr>
            <a:spLocks noChangeArrowheads="1"/>
          </p:cNvSpPr>
          <p:nvPr/>
        </p:nvSpPr>
        <p:spPr bwMode="auto">
          <a:xfrm>
            <a:off x="2633663" y="25146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sp>
        <p:nvSpPr>
          <p:cNvPr id="177230" name="AutoShape 78">
            <a:hlinkClick r:id="" action="ppaction://noaction" highlightClick="1"/>
          </p:cNvPr>
          <p:cNvSpPr>
            <a:spLocks noChangeArrowheads="1"/>
          </p:cNvSpPr>
          <p:nvPr/>
        </p:nvSpPr>
        <p:spPr bwMode="auto">
          <a:xfrm>
            <a:off x="2100263" y="1447800"/>
            <a:ext cx="533400" cy="533400"/>
          </a:xfrm>
          <a:prstGeom prst="actionButtonBlank">
            <a:avLst/>
          </a:prstGeom>
          <a:solidFill>
            <a:srgbClr val="339933"/>
          </a:solidFill>
          <a:ln w="9525">
            <a:noFill/>
            <a:miter lim="800000"/>
            <a:headEnd/>
            <a:tailEnd/>
          </a:ln>
          <a:effectLst/>
        </p:spPr>
        <p:txBody>
          <a:bodyPr wrap="none" anchor="ctr"/>
          <a:lstStyle/>
          <a:p>
            <a:endParaRPr lang="en-US"/>
          </a:p>
        </p:txBody>
      </p:sp>
      <p:grpSp>
        <p:nvGrpSpPr>
          <p:cNvPr id="177231" name="Group 79"/>
          <p:cNvGrpSpPr>
            <a:grpSpLocks/>
          </p:cNvGrpSpPr>
          <p:nvPr/>
        </p:nvGrpSpPr>
        <p:grpSpPr bwMode="auto">
          <a:xfrm>
            <a:off x="2100263" y="1447800"/>
            <a:ext cx="4800600" cy="533400"/>
            <a:chOff x="1296" y="912"/>
            <a:chExt cx="3024" cy="336"/>
          </a:xfrm>
        </p:grpSpPr>
        <p:sp>
          <p:nvSpPr>
            <p:cNvPr id="177232" name="AutoShape 80">
              <a:hlinkClick r:id="" action="ppaction://noaction" highlightClick="1"/>
            </p:cNvPr>
            <p:cNvSpPr>
              <a:spLocks noChangeArrowheads="1"/>
            </p:cNvSpPr>
            <p:nvPr/>
          </p:nvSpPr>
          <p:spPr bwMode="auto">
            <a:xfrm>
              <a:off x="3312"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33" name="AutoShape 81">
              <a:hlinkClick r:id="" action="ppaction://noaction" highlightClick="1"/>
            </p:cNvPr>
            <p:cNvSpPr>
              <a:spLocks noChangeArrowheads="1"/>
            </p:cNvSpPr>
            <p:nvPr/>
          </p:nvSpPr>
          <p:spPr bwMode="auto">
            <a:xfrm>
              <a:off x="2982"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Ề</a:t>
              </a:r>
            </a:p>
          </p:txBody>
        </p:sp>
        <p:sp>
          <p:nvSpPr>
            <p:cNvPr id="177234" name="AutoShape 82">
              <a:hlinkClick r:id="" action="ppaction://noaction" highlightClick="1"/>
            </p:cNvPr>
            <p:cNvSpPr>
              <a:spLocks noChangeArrowheads="1"/>
            </p:cNvSpPr>
            <p:nvPr/>
          </p:nvSpPr>
          <p:spPr bwMode="auto">
            <a:xfrm>
              <a:off x="1632"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Ồ</a:t>
              </a:r>
            </a:p>
          </p:txBody>
        </p:sp>
        <p:sp>
          <p:nvSpPr>
            <p:cNvPr id="177235" name="AutoShape 83">
              <a:hlinkClick r:id="" action="ppaction://noaction" highlightClick="1"/>
            </p:cNvPr>
            <p:cNvSpPr>
              <a:spLocks noChangeArrowheads="1"/>
            </p:cNvSpPr>
            <p:nvPr/>
          </p:nvSpPr>
          <p:spPr bwMode="auto">
            <a:xfrm>
              <a:off x="3648"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S</a:t>
              </a:r>
            </a:p>
          </p:txBody>
        </p:sp>
        <p:sp>
          <p:nvSpPr>
            <p:cNvPr id="177236" name="AutoShape 84">
              <a:hlinkClick r:id="" action="ppaction://noaction" highlightClick="1"/>
            </p:cNvPr>
            <p:cNvSpPr>
              <a:spLocks noChangeArrowheads="1"/>
            </p:cNvSpPr>
            <p:nvPr/>
          </p:nvSpPr>
          <p:spPr bwMode="auto">
            <a:xfrm>
              <a:off x="1968" y="912"/>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n</a:t>
              </a:r>
            </a:p>
          </p:txBody>
        </p:sp>
        <p:sp>
          <p:nvSpPr>
            <p:cNvPr id="177237" name="AutoShape 85">
              <a:hlinkClick r:id="" action="ppaction://noaction" highlightClick="1"/>
            </p:cNvPr>
            <p:cNvSpPr>
              <a:spLocks noChangeArrowheads="1"/>
            </p:cNvSpPr>
            <p:nvPr/>
          </p:nvSpPr>
          <p:spPr bwMode="auto">
            <a:xfrm>
              <a:off x="2640"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I</a:t>
              </a:r>
            </a:p>
          </p:txBody>
        </p:sp>
        <p:sp>
          <p:nvSpPr>
            <p:cNvPr id="177238" name="AutoShape 86">
              <a:hlinkClick r:id="" action="ppaction://noaction" highlightClick="1"/>
            </p:cNvPr>
            <p:cNvSpPr>
              <a:spLocks noChangeArrowheads="1"/>
            </p:cNvSpPr>
            <p:nvPr/>
          </p:nvSpPr>
          <p:spPr bwMode="auto">
            <a:xfrm>
              <a:off x="2304"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400" b="1">
                  <a:solidFill>
                    <a:schemeClr val="bg1"/>
                  </a:solidFill>
                  <a:cs typeface="Times New Roman" pitchFamily="18" charset="0"/>
                </a:rPr>
                <a:t>Đ</a:t>
              </a:r>
            </a:p>
          </p:txBody>
        </p:sp>
        <p:sp>
          <p:nvSpPr>
            <p:cNvPr id="177239" name="AutoShape 87">
              <a:hlinkClick r:id="" action="ppaction://noaction" highlightClick="1"/>
            </p:cNvPr>
            <p:cNvSpPr>
              <a:spLocks noChangeArrowheads="1"/>
            </p:cNvSpPr>
            <p:nvPr/>
          </p:nvSpPr>
          <p:spPr bwMode="auto">
            <a:xfrm>
              <a:off x="1296"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Đ </a:t>
              </a:r>
            </a:p>
          </p:txBody>
        </p:sp>
        <p:sp>
          <p:nvSpPr>
            <p:cNvPr id="177240" name="AutoShape 88">
              <a:hlinkClick r:id="" action="ppaction://noaction" highlightClick="1"/>
            </p:cNvPr>
            <p:cNvSpPr>
              <a:spLocks noChangeArrowheads="1"/>
            </p:cNvSpPr>
            <p:nvPr/>
          </p:nvSpPr>
          <p:spPr bwMode="auto">
            <a:xfrm>
              <a:off x="3984" y="91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400" b="1">
                  <a:solidFill>
                    <a:schemeClr val="bg1"/>
                  </a:solidFill>
                  <a:cs typeface="Times New Roman" pitchFamily="18" charset="0"/>
                </a:rPr>
                <a:t>Ứ</a:t>
              </a:r>
            </a:p>
          </p:txBody>
        </p:sp>
      </p:grpSp>
      <p:grpSp>
        <p:nvGrpSpPr>
          <p:cNvPr id="177241" name="Group 89"/>
          <p:cNvGrpSpPr>
            <a:grpSpLocks/>
          </p:cNvGrpSpPr>
          <p:nvPr/>
        </p:nvGrpSpPr>
        <p:grpSpPr bwMode="auto">
          <a:xfrm>
            <a:off x="1566863" y="1981200"/>
            <a:ext cx="6357937" cy="533400"/>
            <a:chOff x="960" y="1248"/>
            <a:chExt cx="4005" cy="336"/>
          </a:xfrm>
        </p:grpSpPr>
        <p:sp>
          <p:nvSpPr>
            <p:cNvPr id="177242" name="AutoShape 90">
              <a:hlinkClick r:id="" action="ppaction://noaction" highlightClick="1"/>
            </p:cNvPr>
            <p:cNvSpPr>
              <a:spLocks noChangeArrowheads="1"/>
            </p:cNvSpPr>
            <p:nvPr/>
          </p:nvSpPr>
          <p:spPr bwMode="auto">
            <a:xfrm>
              <a:off x="1965" y="1248"/>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h</a:t>
              </a:r>
            </a:p>
          </p:txBody>
        </p:sp>
        <p:sp>
          <p:nvSpPr>
            <p:cNvPr id="177243" name="AutoShape 91">
              <a:hlinkClick r:id="" action="ppaction://noaction" highlightClick="1"/>
            </p:cNvPr>
            <p:cNvSpPr>
              <a:spLocks noChangeArrowheads="1"/>
            </p:cNvSpPr>
            <p:nvPr/>
          </p:nvSpPr>
          <p:spPr bwMode="auto">
            <a:xfrm>
              <a:off x="2976"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u</a:t>
              </a:r>
            </a:p>
          </p:txBody>
        </p:sp>
        <p:sp>
          <p:nvSpPr>
            <p:cNvPr id="177244" name="AutoShape 92">
              <a:hlinkClick r:id="" action="ppaction://noaction" highlightClick="1"/>
            </p:cNvPr>
            <p:cNvSpPr>
              <a:spLocks noChangeArrowheads="1"/>
            </p:cNvSpPr>
            <p:nvPr/>
          </p:nvSpPr>
          <p:spPr bwMode="auto">
            <a:xfrm>
              <a:off x="2640"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Ê</a:t>
              </a:r>
            </a:p>
          </p:txBody>
        </p:sp>
        <p:sp>
          <p:nvSpPr>
            <p:cNvPr id="177245" name="AutoShape 93">
              <a:hlinkClick r:id="" action="ppaction://noaction" highlightClick="1"/>
            </p:cNvPr>
            <p:cNvSpPr>
              <a:spLocks noChangeArrowheads="1"/>
            </p:cNvSpPr>
            <p:nvPr/>
          </p:nvSpPr>
          <p:spPr bwMode="auto">
            <a:xfrm>
              <a:off x="1632"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c</a:t>
              </a:r>
            </a:p>
          </p:txBody>
        </p:sp>
        <p:sp>
          <p:nvSpPr>
            <p:cNvPr id="177246" name="AutoShape 94">
              <a:hlinkClick r:id="" action="ppaction://noaction" highlightClick="1"/>
            </p:cNvPr>
            <p:cNvSpPr>
              <a:spLocks noChangeArrowheads="1"/>
            </p:cNvSpPr>
            <p:nvPr/>
          </p:nvSpPr>
          <p:spPr bwMode="auto">
            <a:xfrm>
              <a:off x="3648"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o</a:t>
              </a:r>
            </a:p>
          </p:txBody>
        </p:sp>
        <p:sp>
          <p:nvSpPr>
            <p:cNvPr id="177247" name="AutoShape 95">
              <a:hlinkClick r:id="" action="ppaction://noaction" highlightClick="1"/>
            </p:cNvPr>
            <p:cNvSpPr>
              <a:spLocks noChangeArrowheads="1"/>
            </p:cNvSpPr>
            <p:nvPr/>
          </p:nvSpPr>
          <p:spPr bwMode="auto">
            <a:xfrm>
              <a:off x="1296"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Ý</a:t>
              </a:r>
            </a:p>
          </p:txBody>
        </p:sp>
        <p:sp>
          <p:nvSpPr>
            <p:cNvPr id="177248" name="AutoShape 96">
              <a:hlinkClick r:id="" action="ppaction://noaction" highlightClick="1"/>
            </p:cNvPr>
            <p:cNvSpPr>
              <a:spLocks noChangeArrowheads="1"/>
            </p:cNvSpPr>
            <p:nvPr/>
          </p:nvSpPr>
          <p:spPr bwMode="auto">
            <a:xfrm>
              <a:off x="3312"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49" name="AutoShape 97">
              <a:hlinkClick r:id="" action="ppaction://noaction" highlightClick="1"/>
            </p:cNvPr>
            <p:cNvSpPr>
              <a:spLocks noChangeArrowheads="1"/>
            </p:cNvSpPr>
            <p:nvPr/>
          </p:nvSpPr>
          <p:spPr bwMode="auto">
            <a:xfrm>
              <a:off x="3984"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À</a:t>
              </a:r>
            </a:p>
          </p:txBody>
        </p:sp>
        <p:sp>
          <p:nvSpPr>
            <p:cNvPr id="177250" name="AutoShape 98">
              <a:hlinkClick r:id="" action="ppaction://noaction" highlightClick="1"/>
            </p:cNvPr>
            <p:cNvSpPr>
              <a:spLocks noChangeArrowheads="1"/>
            </p:cNvSpPr>
            <p:nvPr/>
          </p:nvSpPr>
          <p:spPr bwMode="auto">
            <a:xfrm>
              <a:off x="4320"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51" name="AutoShape 99">
              <a:hlinkClick r:id="" action="ppaction://noaction" highlightClick="1"/>
            </p:cNvPr>
            <p:cNvSpPr>
              <a:spLocks noChangeArrowheads="1"/>
            </p:cNvSpPr>
            <p:nvPr/>
          </p:nvSpPr>
          <p:spPr bwMode="auto">
            <a:xfrm>
              <a:off x="4677" y="1248"/>
              <a:ext cx="288"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G</a:t>
              </a:r>
            </a:p>
          </p:txBody>
        </p:sp>
        <p:sp>
          <p:nvSpPr>
            <p:cNvPr id="177252" name="AutoShape 100">
              <a:hlinkClick r:id="" action="ppaction://noaction" highlightClick="1"/>
            </p:cNvPr>
            <p:cNvSpPr>
              <a:spLocks noChangeArrowheads="1"/>
            </p:cNvSpPr>
            <p:nvPr/>
          </p:nvSpPr>
          <p:spPr bwMode="auto">
            <a:xfrm>
              <a:off x="2304"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I</a:t>
              </a:r>
            </a:p>
          </p:txBody>
        </p:sp>
        <p:sp>
          <p:nvSpPr>
            <p:cNvPr id="177253" name="AutoShape 101">
              <a:hlinkClick r:id="" action="ppaction://noaction" highlightClick="1"/>
            </p:cNvPr>
            <p:cNvSpPr>
              <a:spLocks noChangeArrowheads="1"/>
            </p:cNvSpPr>
            <p:nvPr/>
          </p:nvSpPr>
          <p:spPr bwMode="auto">
            <a:xfrm>
              <a:off x="960" y="124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L</a:t>
              </a:r>
            </a:p>
          </p:txBody>
        </p:sp>
      </p:grpSp>
      <p:grpSp>
        <p:nvGrpSpPr>
          <p:cNvPr id="177254" name="Group 102"/>
          <p:cNvGrpSpPr>
            <a:grpSpLocks/>
          </p:cNvGrpSpPr>
          <p:nvPr/>
        </p:nvGrpSpPr>
        <p:grpSpPr bwMode="auto">
          <a:xfrm>
            <a:off x="2633663" y="2509838"/>
            <a:ext cx="3200400" cy="547687"/>
            <a:chOff x="1632" y="1575"/>
            <a:chExt cx="2016" cy="345"/>
          </a:xfrm>
        </p:grpSpPr>
        <p:sp>
          <p:nvSpPr>
            <p:cNvPr id="177255" name="AutoShape 103">
              <a:hlinkClick r:id="" action="ppaction://noaction" highlightClick="1"/>
            </p:cNvPr>
            <p:cNvSpPr>
              <a:spLocks noChangeArrowheads="1"/>
            </p:cNvSpPr>
            <p:nvPr/>
          </p:nvSpPr>
          <p:spPr bwMode="auto">
            <a:xfrm>
              <a:off x="1965" y="1584"/>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À</a:t>
              </a:r>
            </a:p>
          </p:txBody>
        </p:sp>
        <p:sp>
          <p:nvSpPr>
            <p:cNvPr id="177256" name="AutoShape 104">
              <a:hlinkClick r:id="" action="ppaction://noaction" highlightClick="1"/>
            </p:cNvPr>
            <p:cNvSpPr>
              <a:spLocks noChangeArrowheads="1"/>
            </p:cNvSpPr>
            <p:nvPr/>
          </p:nvSpPr>
          <p:spPr bwMode="auto">
            <a:xfrm>
              <a:off x="2976" y="158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S</a:t>
              </a:r>
            </a:p>
          </p:txBody>
        </p:sp>
        <p:sp>
          <p:nvSpPr>
            <p:cNvPr id="177257" name="AutoShape 105">
              <a:hlinkClick r:id="" action="ppaction://noaction" highlightClick="1"/>
            </p:cNvPr>
            <p:cNvSpPr>
              <a:spLocks noChangeArrowheads="1"/>
            </p:cNvSpPr>
            <p:nvPr/>
          </p:nvSpPr>
          <p:spPr bwMode="auto">
            <a:xfrm>
              <a:off x="3312" y="158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Ứ</a:t>
              </a:r>
            </a:p>
          </p:txBody>
        </p:sp>
        <p:sp>
          <p:nvSpPr>
            <p:cNvPr id="177258" name="AutoShape 106">
              <a:hlinkClick r:id="" action="ppaction://noaction" highlightClick="1"/>
            </p:cNvPr>
            <p:cNvSpPr>
              <a:spLocks noChangeArrowheads="1"/>
            </p:cNvSpPr>
            <p:nvPr/>
          </p:nvSpPr>
          <p:spPr bwMode="auto">
            <a:xfrm>
              <a:off x="2619" y="1575"/>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Ê</a:t>
              </a:r>
            </a:p>
          </p:txBody>
        </p:sp>
        <p:sp>
          <p:nvSpPr>
            <p:cNvPr id="177259" name="AutoShape 107">
              <a:hlinkClick r:id="" action="ppaction://noaction" highlightClick="1"/>
            </p:cNvPr>
            <p:cNvSpPr>
              <a:spLocks noChangeArrowheads="1"/>
            </p:cNvSpPr>
            <p:nvPr/>
          </p:nvSpPr>
          <p:spPr bwMode="auto">
            <a:xfrm>
              <a:off x="2316" y="158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Đ</a:t>
              </a:r>
            </a:p>
          </p:txBody>
        </p:sp>
        <p:sp>
          <p:nvSpPr>
            <p:cNvPr id="177260" name="AutoShape 108">
              <a:hlinkClick r:id="" action="ppaction://noaction" highlightClick="1"/>
            </p:cNvPr>
            <p:cNvSpPr>
              <a:spLocks noChangeArrowheads="1"/>
            </p:cNvSpPr>
            <p:nvPr/>
          </p:nvSpPr>
          <p:spPr bwMode="auto">
            <a:xfrm>
              <a:off x="1632" y="158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H</a:t>
              </a:r>
            </a:p>
          </p:txBody>
        </p:sp>
      </p:grpSp>
      <p:grpSp>
        <p:nvGrpSpPr>
          <p:cNvPr id="177261" name="Group 109"/>
          <p:cNvGrpSpPr>
            <a:grpSpLocks/>
          </p:cNvGrpSpPr>
          <p:nvPr/>
        </p:nvGrpSpPr>
        <p:grpSpPr bwMode="auto">
          <a:xfrm>
            <a:off x="2647950" y="3576638"/>
            <a:ext cx="4267200" cy="546100"/>
            <a:chOff x="1632" y="2256"/>
            <a:chExt cx="2688" cy="344"/>
          </a:xfrm>
        </p:grpSpPr>
        <p:sp>
          <p:nvSpPr>
            <p:cNvPr id="177262" name="AutoShape 110">
              <a:hlinkClick r:id="" action="ppaction://noaction" highlightClick="1"/>
            </p:cNvPr>
            <p:cNvSpPr>
              <a:spLocks noChangeArrowheads="1"/>
            </p:cNvSpPr>
            <p:nvPr/>
          </p:nvSpPr>
          <p:spPr bwMode="auto">
            <a:xfrm>
              <a:off x="2301"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Ầ</a:t>
              </a:r>
            </a:p>
          </p:txBody>
        </p:sp>
        <p:sp>
          <p:nvSpPr>
            <p:cNvPr id="177263" name="AutoShape 111">
              <a:hlinkClick r:id="" action="ppaction://noaction" highlightClick="1"/>
            </p:cNvPr>
            <p:cNvSpPr>
              <a:spLocks noChangeArrowheads="1"/>
            </p:cNvSpPr>
            <p:nvPr/>
          </p:nvSpPr>
          <p:spPr bwMode="auto">
            <a:xfrm>
              <a:off x="3984"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64" name="AutoShape 112">
              <a:hlinkClick r:id="" action="ppaction://noaction" highlightClick="1"/>
            </p:cNvPr>
            <p:cNvSpPr>
              <a:spLocks noChangeArrowheads="1"/>
            </p:cNvSpPr>
            <p:nvPr/>
          </p:nvSpPr>
          <p:spPr bwMode="auto">
            <a:xfrm>
              <a:off x="3648" y="2264"/>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65" name="AutoShape 113">
              <a:hlinkClick r:id="" action="ppaction://noaction" highlightClick="1"/>
            </p:cNvPr>
            <p:cNvSpPr>
              <a:spLocks noChangeArrowheads="1"/>
            </p:cNvSpPr>
            <p:nvPr/>
          </p:nvSpPr>
          <p:spPr bwMode="auto">
            <a:xfrm>
              <a:off x="3312"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Ả</a:t>
              </a:r>
            </a:p>
          </p:txBody>
        </p:sp>
        <p:sp>
          <p:nvSpPr>
            <p:cNvPr id="177266" name="AutoShape 114">
              <a:hlinkClick r:id="" action="ppaction://noaction" highlightClick="1"/>
            </p:cNvPr>
            <p:cNvSpPr>
              <a:spLocks noChangeArrowheads="1"/>
            </p:cNvSpPr>
            <p:nvPr/>
          </p:nvSpPr>
          <p:spPr bwMode="auto">
            <a:xfrm>
              <a:off x="3000" y="2272"/>
              <a:ext cx="336" cy="30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C</a:t>
              </a:r>
            </a:p>
          </p:txBody>
        </p:sp>
        <p:sp>
          <p:nvSpPr>
            <p:cNvPr id="177267" name="AutoShape 115">
              <a:hlinkClick r:id="" action="ppaction://noaction" highlightClick="1"/>
            </p:cNvPr>
            <p:cNvSpPr>
              <a:spLocks noChangeArrowheads="1"/>
            </p:cNvSpPr>
            <p:nvPr/>
          </p:nvSpPr>
          <p:spPr bwMode="auto">
            <a:xfrm>
              <a:off x="2640"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68" name="AutoShape 116">
              <a:hlinkClick r:id="" action="ppaction://noaction" highlightClick="1"/>
            </p:cNvPr>
            <p:cNvSpPr>
              <a:spLocks noChangeArrowheads="1"/>
            </p:cNvSpPr>
            <p:nvPr/>
          </p:nvSpPr>
          <p:spPr bwMode="auto">
            <a:xfrm>
              <a:off x="1632" y="225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T</a:t>
              </a:r>
            </a:p>
          </p:txBody>
        </p:sp>
        <p:sp>
          <p:nvSpPr>
            <p:cNvPr id="177269" name="AutoShape 117">
              <a:hlinkClick r:id="" action="ppaction://noaction" highlightClick="1"/>
            </p:cNvPr>
            <p:cNvSpPr>
              <a:spLocks noChangeArrowheads="1"/>
            </p:cNvSpPr>
            <p:nvPr/>
          </p:nvSpPr>
          <p:spPr bwMode="auto">
            <a:xfrm>
              <a:off x="1968" y="2256"/>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R</a:t>
              </a:r>
            </a:p>
          </p:txBody>
        </p:sp>
      </p:grpSp>
      <p:sp>
        <p:nvSpPr>
          <p:cNvPr id="177270" name="AutoShape 118">
            <a:hlinkClick r:id="" action="ppaction://noaction" highlightClick="1"/>
          </p:cNvPr>
          <p:cNvSpPr>
            <a:spLocks noChangeArrowheads="1"/>
          </p:cNvSpPr>
          <p:nvPr/>
        </p:nvSpPr>
        <p:spPr bwMode="auto">
          <a:xfrm>
            <a:off x="2633663" y="3048000"/>
            <a:ext cx="533400" cy="533400"/>
          </a:xfrm>
          <a:prstGeom prst="actionButtonBlank">
            <a:avLst/>
          </a:prstGeom>
          <a:solidFill>
            <a:srgbClr val="339933"/>
          </a:solidFill>
          <a:ln w="9525">
            <a:noFill/>
            <a:miter lim="800000"/>
            <a:headEnd/>
            <a:tailEnd/>
          </a:ln>
          <a:effectLst/>
        </p:spPr>
        <p:txBody>
          <a:bodyPr wrap="none" anchor="ctr"/>
          <a:lstStyle/>
          <a:p>
            <a:pPr algn="ctr" eaLnBrk="1" hangingPunct="1"/>
            <a:endParaRPr lang="vi-VN" sz="2800" b="1">
              <a:solidFill>
                <a:schemeClr val="bg1"/>
              </a:solidFill>
              <a:latin typeface=".VnTimeH" pitchFamily="34" charset="0"/>
              <a:cs typeface="Times New Roman" pitchFamily="18" charset="0"/>
            </a:endParaRPr>
          </a:p>
        </p:txBody>
      </p:sp>
      <p:grpSp>
        <p:nvGrpSpPr>
          <p:cNvPr id="177271" name="Group 119"/>
          <p:cNvGrpSpPr>
            <a:grpSpLocks/>
          </p:cNvGrpSpPr>
          <p:nvPr/>
        </p:nvGrpSpPr>
        <p:grpSpPr bwMode="auto">
          <a:xfrm>
            <a:off x="1042988" y="3028950"/>
            <a:ext cx="8001000" cy="566738"/>
            <a:chOff x="624" y="1911"/>
            <a:chExt cx="5040" cy="357"/>
          </a:xfrm>
        </p:grpSpPr>
        <p:sp>
          <p:nvSpPr>
            <p:cNvPr id="177272" name="AutoShape 120">
              <a:hlinkClick r:id="" action="ppaction://noaction" highlightClick="1"/>
            </p:cNvPr>
            <p:cNvSpPr>
              <a:spLocks noChangeArrowheads="1"/>
            </p:cNvSpPr>
            <p:nvPr/>
          </p:nvSpPr>
          <p:spPr bwMode="auto">
            <a:xfrm>
              <a:off x="2976" y="193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Ợ</a:t>
              </a:r>
            </a:p>
          </p:txBody>
        </p:sp>
        <p:sp>
          <p:nvSpPr>
            <p:cNvPr id="177273" name="AutoShape 121">
              <a:hlinkClick r:id="" action="ppaction://noaction" highlightClick="1"/>
            </p:cNvPr>
            <p:cNvSpPr>
              <a:spLocks noChangeArrowheads="1"/>
            </p:cNvSpPr>
            <p:nvPr/>
          </p:nvSpPr>
          <p:spPr bwMode="auto">
            <a:xfrm>
              <a:off x="2304"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74" name="AutoShape 122">
              <a:hlinkClick r:id="" action="ppaction://noaction" highlightClick="1"/>
            </p:cNvPr>
            <p:cNvSpPr>
              <a:spLocks noChangeArrowheads="1"/>
            </p:cNvSpPr>
            <p:nvPr/>
          </p:nvSpPr>
          <p:spPr bwMode="auto">
            <a:xfrm>
              <a:off x="4320"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o</a:t>
              </a:r>
            </a:p>
          </p:txBody>
        </p:sp>
        <p:sp>
          <p:nvSpPr>
            <p:cNvPr id="177275" name="AutoShape 123">
              <a:hlinkClick r:id="" action="ppaction://noaction" highlightClick="1"/>
            </p:cNvPr>
            <p:cNvSpPr>
              <a:spLocks noChangeArrowheads="1"/>
            </p:cNvSpPr>
            <p:nvPr/>
          </p:nvSpPr>
          <p:spPr bwMode="auto">
            <a:xfrm>
              <a:off x="3312"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76" name="AutoShape 124">
              <a:hlinkClick r:id="" action="ppaction://noaction" highlightClick="1"/>
            </p:cNvPr>
            <p:cNvSpPr>
              <a:spLocks noChangeArrowheads="1"/>
            </p:cNvSpPr>
            <p:nvPr/>
          </p:nvSpPr>
          <p:spPr bwMode="auto">
            <a:xfrm>
              <a:off x="624"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T</a:t>
              </a:r>
            </a:p>
          </p:txBody>
        </p:sp>
        <p:sp>
          <p:nvSpPr>
            <p:cNvPr id="177277" name="AutoShape 125">
              <a:hlinkClick r:id="" action="ppaction://noaction" highlightClick="1"/>
            </p:cNvPr>
            <p:cNvSpPr>
              <a:spLocks noChangeArrowheads="1"/>
            </p:cNvSpPr>
            <p:nvPr/>
          </p:nvSpPr>
          <p:spPr bwMode="auto">
            <a:xfrm>
              <a:off x="963"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78" name="AutoShape 126">
              <a:hlinkClick r:id="" action="ppaction://noaction" highlightClick="1"/>
            </p:cNvPr>
            <p:cNvSpPr>
              <a:spLocks noChangeArrowheads="1"/>
            </p:cNvSpPr>
            <p:nvPr/>
          </p:nvSpPr>
          <p:spPr bwMode="auto">
            <a:xfrm>
              <a:off x="1296" y="1911"/>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Á</a:t>
              </a:r>
            </a:p>
          </p:txBody>
        </p:sp>
        <p:sp>
          <p:nvSpPr>
            <p:cNvPr id="177279" name="AutoShape 127">
              <a:hlinkClick r:id="" action="ppaction://noaction" highlightClick="1"/>
            </p:cNvPr>
            <p:cNvSpPr>
              <a:spLocks noChangeArrowheads="1"/>
            </p:cNvSpPr>
            <p:nvPr/>
          </p:nvSpPr>
          <p:spPr bwMode="auto">
            <a:xfrm>
              <a:off x="1968" y="1920"/>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T</a:t>
              </a:r>
            </a:p>
          </p:txBody>
        </p:sp>
        <p:sp>
          <p:nvSpPr>
            <p:cNvPr id="177280" name="AutoShape 128">
              <a:hlinkClick r:id="" action="ppaction://noaction" highlightClick="1"/>
            </p:cNvPr>
            <p:cNvSpPr>
              <a:spLocks noChangeArrowheads="1"/>
            </p:cNvSpPr>
            <p:nvPr/>
          </p:nvSpPr>
          <p:spPr bwMode="auto">
            <a:xfrm>
              <a:off x="2640"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Ư</a:t>
              </a:r>
            </a:p>
          </p:txBody>
        </p:sp>
        <p:sp>
          <p:nvSpPr>
            <p:cNvPr id="177281" name="AutoShape 129">
              <a:hlinkClick r:id="" action="ppaction://noaction" highlightClick="1"/>
            </p:cNvPr>
            <p:cNvSpPr>
              <a:spLocks noChangeArrowheads="1"/>
            </p:cNvSpPr>
            <p:nvPr/>
          </p:nvSpPr>
          <p:spPr bwMode="auto">
            <a:xfrm>
              <a:off x="3660"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G</a:t>
              </a:r>
            </a:p>
          </p:txBody>
        </p:sp>
        <p:sp>
          <p:nvSpPr>
            <p:cNvPr id="177282" name="AutoShape 130">
              <a:hlinkClick r:id="" action="ppaction://noaction" highlightClick="1"/>
            </p:cNvPr>
            <p:cNvSpPr>
              <a:spLocks noChangeArrowheads="1"/>
            </p:cNvSpPr>
            <p:nvPr/>
          </p:nvSpPr>
          <p:spPr bwMode="auto">
            <a:xfrm>
              <a:off x="3981" y="1911"/>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83" name="AutoShape 131">
              <a:hlinkClick r:id="" action="ppaction://noaction" highlightClick="1"/>
            </p:cNvPr>
            <p:cNvSpPr>
              <a:spLocks noChangeArrowheads="1"/>
            </p:cNvSpPr>
            <p:nvPr/>
          </p:nvSpPr>
          <p:spPr bwMode="auto">
            <a:xfrm>
              <a:off x="4656" y="1917"/>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À</a:t>
              </a:r>
            </a:p>
          </p:txBody>
        </p:sp>
        <p:sp>
          <p:nvSpPr>
            <p:cNvPr id="177284" name="AutoShape 132">
              <a:hlinkClick r:id="" action="ppaction://noaction" highlightClick="1"/>
            </p:cNvPr>
            <p:cNvSpPr>
              <a:spLocks noChangeArrowheads="1"/>
            </p:cNvSpPr>
            <p:nvPr/>
          </p:nvSpPr>
          <p:spPr bwMode="auto">
            <a:xfrm>
              <a:off x="4992"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85" name="AutoShape 133">
              <a:hlinkClick r:id="" action="ppaction://noaction" highlightClick="1"/>
            </p:cNvPr>
            <p:cNvSpPr>
              <a:spLocks noChangeArrowheads="1"/>
            </p:cNvSpPr>
            <p:nvPr/>
          </p:nvSpPr>
          <p:spPr bwMode="auto">
            <a:xfrm>
              <a:off x="5328"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G</a:t>
              </a:r>
            </a:p>
          </p:txBody>
        </p:sp>
        <p:sp>
          <p:nvSpPr>
            <p:cNvPr id="177286" name="AutoShape 134">
              <a:hlinkClick r:id="" action="ppaction://noaction" highlightClick="1"/>
            </p:cNvPr>
            <p:cNvSpPr>
              <a:spLocks noChangeArrowheads="1"/>
            </p:cNvSpPr>
            <p:nvPr/>
          </p:nvSpPr>
          <p:spPr bwMode="auto">
            <a:xfrm>
              <a:off x="1632" y="1920"/>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I</a:t>
              </a:r>
            </a:p>
          </p:txBody>
        </p:sp>
      </p:grpSp>
      <p:grpSp>
        <p:nvGrpSpPr>
          <p:cNvPr id="177287" name="Group 135"/>
          <p:cNvGrpSpPr>
            <a:grpSpLocks/>
          </p:cNvGrpSpPr>
          <p:nvPr/>
        </p:nvGrpSpPr>
        <p:grpSpPr bwMode="auto">
          <a:xfrm>
            <a:off x="2100263" y="4114800"/>
            <a:ext cx="4800600" cy="533400"/>
            <a:chOff x="1296" y="2592"/>
            <a:chExt cx="3024" cy="336"/>
          </a:xfrm>
        </p:grpSpPr>
        <p:sp>
          <p:nvSpPr>
            <p:cNvPr id="177288" name="AutoShape 136">
              <a:hlinkClick r:id="" action="ppaction://noaction" highlightClick="1"/>
            </p:cNvPr>
            <p:cNvSpPr>
              <a:spLocks noChangeArrowheads="1"/>
            </p:cNvSpPr>
            <p:nvPr/>
          </p:nvSpPr>
          <p:spPr bwMode="auto">
            <a:xfrm>
              <a:off x="1632"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R</a:t>
              </a:r>
            </a:p>
          </p:txBody>
        </p:sp>
        <p:sp>
          <p:nvSpPr>
            <p:cNvPr id="177289" name="AutoShape 137">
              <a:hlinkClick r:id="" action="ppaction://noaction" highlightClick="1"/>
            </p:cNvPr>
            <p:cNvSpPr>
              <a:spLocks noChangeArrowheads="1"/>
            </p:cNvSpPr>
            <p:nvPr/>
          </p:nvSpPr>
          <p:spPr bwMode="auto">
            <a:xfrm>
              <a:off x="1296"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T</a:t>
              </a:r>
            </a:p>
          </p:txBody>
        </p:sp>
        <p:sp>
          <p:nvSpPr>
            <p:cNvPr id="177290" name="AutoShape 138">
              <a:hlinkClick r:id="" action="ppaction://noaction" highlightClick="1"/>
            </p:cNvPr>
            <p:cNvSpPr>
              <a:spLocks noChangeArrowheads="1"/>
            </p:cNvSpPr>
            <p:nvPr/>
          </p:nvSpPr>
          <p:spPr bwMode="auto">
            <a:xfrm>
              <a:off x="1965" y="2592"/>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Ầ</a:t>
              </a:r>
            </a:p>
          </p:txBody>
        </p:sp>
        <p:sp>
          <p:nvSpPr>
            <p:cNvPr id="177291" name="AutoShape 139">
              <a:hlinkClick r:id="" action="ppaction://noaction" highlightClick="1"/>
            </p:cNvPr>
            <p:cNvSpPr>
              <a:spLocks noChangeArrowheads="1"/>
            </p:cNvSpPr>
            <p:nvPr/>
          </p:nvSpPr>
          <p:spPr bwMode="auto">
            <a:xfrm>
              <a:off x="2304"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292" name="AutoShape 140">
              <a:hlinkClick r:id="" action="ppaction://noaction" highlightClick="1"/>
            </p:cNvPr>
            <p:cNvSpPr>
              <a:spLocks noChangeArrowheads="1"/>
            </p:cNvSpPr>
            <p:nvPr/>
          </p:nvSpPr>
          <p:spPr bwMode="auto">
            <a:xfrm>
              <a:off x="2652"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T</a:t>
              </a:r>
            </a:p>
          </p:txBody>
        </p:sp>
        <p:sp>
          <p:nvSpPr>
            <p:cNvPr id="177293" name="AutoShape 141">
              <a:hlinkClick r:id="" action="ppaction://noaction" highlightClick="1"/>
            </p:cNvPr>
            <p:cNvSpPr>
              <a:spLocks noChangeArrowheads="1"/>
            </p:cNvSpPr>
            <p:nvPr/>
          </p:nvSpPr>
          <p:spPr bwMode="auto">
            <a:xfrm>
              <a:off x="2997" y="2610"/>
              <a:ext cx="336" cy="309"/>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294" name="AutoShape 142">
              <a:hlinkClick r:id="" action="ppaction://noaction" highlightClick="1"/>
            </p:cNvPr>
            <p:cNvSpPr>
              <a:spLocks noChangeArrowheads="1"/>
            </p:cNvSpPr>
            <p:nvPr/>
          </p:nvSpPr>
          <p:spPr bwMode="auto">
            <a:xfrm>
              <a:off x="3312"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Ủ</a:t>
              </a:r>
            </a:p>
          </p:txBody>
        </p:sp>
        <p:sp>
          <p:nvSpPr>
            <p:cNvPr id="177295" name="AutoShape 143">
              <a:hlinkClick r:id="" action="ppaction://noaction" highlightClick="1"/>
            </p:cNvPr>
            <p:cNvSpPr>
              <a:spLocks noChangeArrowheads="1"/>
            </p:cNvSpPr>
            <p:nvPr/>
          </p:nvSpPr>
          <p:spPr bwMode="auto">
            <a:xfrm>
              <a:off x="3645"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Đ</a:t>
              </a:r>
            </a:p>
          </p:txBody>
        </p:sp>
        <p:sp>
          <p:nvSpPr>
            <p:cNvPr id="177296" name="AutoShape 144">
              <a:hlinkClick r:id="" action="ppaction://noaction" highlightClick="1"/>
            </p:cNvPr>
            <p:cNvSpPr>
              <a:spLocks noChangeArrowheads="1"/>
            </p:cNvSpPr>
            <p:nvPr/>
          </p:nvSpPr>
          <p:spPr bwMode="auto">
            <a:xfrm>
              <a:off x="3984" y="2592"/>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Ộ</a:t>
              </a:r>
            </a:p>
          </p:txBody>
        </p:sp>
      </p:grpSp>
      <p:sp>
        <p:nvSpPr>
          <p:cNvPr id="177297" name="WordArt 145"/>
          <p:cNvSpPr>
            <a:spLocks noChangeArrowheads="1" noChangeShapeType="1" noTextEdit="1"/>
          </p:cNvSpPr>
          <p:nvPr/>
        </p:nvSpPr>
        <p:spPr bwMode="auto">
          <a:xfrm>
            <a:off x="2057400" y="95250"/>
            <a:ext cx="4953000" cy="1047750"/>
          </a:xfrm>
          <a:prstGeom prst="rect">
            <a:avLst/>
          </a:prstGeom>
        </p:spPr>
        <p:txBody>
          <a:bodyPr wrap="none" fromWordArt="1">
            <a:prstTxWarp prst="textPlain">
              <a:avLst>
                <a:gd name="adj" fmla="val 50000"/>
              </a:avLst>
            </a:prstTxWarp>
          </a:bodyPr>
          <a:lstStyle/>
          <a:p>
            <a:pPr algn="ctr"/>
            <a:r>
              <a:rPr lang="vi-VN" sz="3600" kern="10">
                <a:ln w="9525">
                  <a:solidFill>
                    <a:srgbClr val="FFFFFF"/>
                  </a:solidFill>
                  <a:round/>
                  <a:headEnd/>
                  <a:tailEnd/>
                </a:ln>
                <a:solidFill>
                  <a:srgbClr val="0000FF"/>
                </a:solidFill>
                <a:latin typeface="Times New Roman"/>
                <a:cs typeface="Times New Roman"/>
              </a:rPr>
              <a:t>TRÒ CHƠI Ô CHỮ</a:t>
            </a:r>
            <a:endParaRPr lang="en-US" sz="3600" kern="10">
              <a:ln w="9525">
                <a:solidFill>
                  <a:srgbClr val="FFFFFF"/>
                </a:solidFill>
                <a:round/>
                <a:headEnd/>
                <a:tailEnd/>
              </a:ln>
              <a:solidFill>
                <a:srgbClr val="0000FF"/>
              </a:solidFill>
              <a:latin typeface="Times New Roman"/>
              <a:cs typeface="Times New Roman"/>
            </a:endParaRPr>
          </a:p>
        </p:txBody>
      </p:sp>
      <p:grpSp>
        <p:nvGrpSpPr>
          <p:cNvPr id="177298" name="Group 146"/>
          <p:cNvGrpSpPr>
            <a:grpSpLocks/>
          </p:cNvGrpSpPr>
          <p:nvPr/>
        </p:nvGrpSpPr>
        <p:grpSpPr bwMode="auto">
          <a:xfrm>
            <a:off x="3138488" y="1428750"/>
            <a:ext cx="547687" cy="3752850"/>
            <a:chOff x="183" y="381"/>
            <a:chExt cx="345" cy="2364"/>
          </a:xfrm>
        </p:grpSpPr>
        <p:sp>
          <p:nvSpPr>
            <p:cNvPr id="177299" name="AutoShape 147">
              <a:hlinkClick r:id="" action="ppaction://noaction" highlightClick="1"/>
            </p:cNvPr>
            <p:cNvSpPr>
              <a:spLocks noChangeArrowheads="1"/>
            </p:cNvSpPr>
            <p:nvPr/>
          </p:nvSpPr>
          <p:spPr bwMode="auto">
            <a:xfrm>
              <a:off x="192" y="381"/>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N</a:t>
              </a:r>
            </a:p>
          </p:txBody>
        </p:sp>
        <p:sp>
          <p:nvSpPr>
            <p:cNvPr id="177300" name="AutoShape 148">
              <a:hlinkClick r:id="" action="ppaction://noaction" highlightClick="1"/>
            </p:cNvPr>
            <p:cNvSpPr>
              <a:spLocks noChangeArrowheads="1"/>
            </p:cNvSpPr>
            <p:nvPr/>
          </p:nvSpPr>
          <p:spPr bwMode="auto">
            <a:xfrm>
              <a:off x="192" y="2409"/>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n</a:t>
              </a:r>
            </a:p>
          </p:txBody>
        </p:sp>
        <p:sp>
          <p:nvSpPr>
            <p:cNvPr id="177301" name="AutoShape 149">
              <a:hlinkClick r:id="" action="ppaction://noaction" highlightClick="1"/>
            </p:cNvPr>
            <p:cNvSpPr>
              <a:spLocks noChangeArrowheads="1"/>
            </p:cNvSpPr>
            <p:nvPr/>
          </p:nvSpPr>
          <p:spPr bwMode="auto">
            <a:xfrm>
              <a:off x="192" y="720"/>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h</a:t>
              </a:r>
            </a:p>
          </p:txBody>
        </p:sp>
        <p:sp>
          <p:nvSpPr>
            <p:cNvPr id="177302" name="AutoShape 150">
              <a:hlinkClick r:id="" action="ppaction://noaction" highlightClick="1"/>
            </p:cNvPr>
            <p:cNvSpPr>
              <a:spLocks noChangeArrowheads="1"/>
            </p:cNvSpPr>
            <p:nvPr/>
          </p:nvSpPr>
          <p:spPr bwMode="auto">
            <a:xfrm>
              <a:off x="183" y="1065"/>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À</a:t>
              </a:r>
            </a:p>
          </p:txBody>
        </p:sp>
        <p:sp>
          <p:nvSpPr>
            <p:cNvPr id="177303" name="AutoShape 151">
              <a:hlinkClick r:id="" action="ppaction://noaction" highlightClick="1"/>
            </p:cNvPr>
            <p:cNvSpPr>
              <a:spLocks noChangeArrowheads="1"/>
            </p:cNvSpPr>
            <p:nvPr/>
          </p:nvSpPr>
          <p:spPr bwMode="auto">
            <a:xfrm>
              <a:off x="192" y="1392"/>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T</a:t>
              </a:r>
            </a:p>
          </p:txBody>
        </p:sp>
        <p:sp>
          <p:nvSpPr>
            <p:cNvPr id="177304" name="AutoShape 152">
              <a:hlinkClick r:id="" action="ppaction://noaction" highlightClick="1"/>
            </p:cNvPr>
            <p:cNvSpPr>
              <a:spLocks noChangeArrowheads="1"/>
            </p:cNvSpPr>
            <p:nvPr/>
          </p:nvSpPr>
          <p:spPr bwMode="auto">
            <a:xfrm>
              <a:off x="192" y="1728"/>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R</a:t>
              </a:r>
            </a:p>
          </p:txBody>
        </p:sp>
        <p:sp>
          <p:nvSpPr>
            <p:cNvPr id="177305" name="AutoShape 153">
              <a:hlinkClick r:id="" action="ppaction://noaction" highlightClick="1"/>
            </p:cNvPr>
            <p:cNvSpPr>
              <a:spLocks noChangeArrowheads="1"/>
            </p:cNvSpPr>
            <p:nvPr/>
          </p:nvSpPr>
          <p:spPr bwMode="auto">
            <a:xfrm>
              <a:off x="192" y="2064"/>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cs typeface="Times New Roman" pitchFamily="18" charset="0"/>
                </a:rPr>
                <a:t>Ầ</a:t>
              </a:r>
            </a:p>
          </p:txBody>
        </p:sp>
      </p:grpSp>
      <p:grpSp>
        <p:nvGrpSpPr>
          <p:cNvPr id="177306" name="Group 154"/>
          <p:cNvGrpSpPr>
            <a:grpSpLocks/>
          </p:cNvGrpSpPr>
          <p:nvPr/>
        </p:nvGrpSpPr>
        <p:grpSpPr bwMode="auto">
          <a:xfrm>
            <a:off x="557213" y="4629150"/>
            <a:ext cx="6376987" cy="552450"/>
            <a:chOff x="357" y="2916"/>
            <a:chExt cx="4017" cy="348"/>
          </a:xfrm>
        </p:grpSpPr>
        <p:sp>
          <p:nvSpPr>
            <p:cNvPr id="177307" name="AutoShape 155">
              <a:hlinkClick r:id="" action="ppaction://noaction" highlightClick="1"/>
            </p:cNvPr>
            <p:cNvSpPr>
              <a:spLocks noChangeArrowheads="1"/>
            </p:cNvSpPr>
            <p:nvPr/>
          </p:nvSpPr>
          <p:spPr bwMode="auto">
            <a:xfrm>
              <a:off x="1659"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Ế</a:t>
              </a:r>
            </a:p>
          </p:txBody>
        </p:sp>
        <p:sp>
          <p:nvSpPr>
            <p:cNvPr id="177308" name="AutoShape 156">
              <a:hlinkClick r:id="" action="ppaction://noaction" highlightClick="1"/>
            </p:cNvPr>
            <p:cNvSpPr>
              <a:spLocks noChangeArrowheads="1"/>
            </p:cNvSpPr>
            <p:nvPr/>
          </p:nvSpPr>
          <p:spPr bwMode="auto">
            <a:xfrm>
              <a:off x="2331"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309" name="AutoShape 157">
              <a:hlinkClick r:id="" action="ppaction://noaction" highlightClick="1"/>
            </p:cNvPr>
            <p:cNvSpPr>
              <a:spLocks noChangeArrowheads="1"/>
            </p:cNvSpPr>
            <p:nvPr/>
          </p:nvSpPr>
          <p:spPr bwMode="auto">
            <a:xfrm>
              <a:off x="678" y="2925"/>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H</a:t>
              </a:r>
            </a:p>
          </p:txBody>
        </p:sp>
        <p:sp>
          <p:nvSpPr>
            <p:cNvPr id="177310" name="AutoShape 158">
              <a:hlinkClick r:id="" action="ppaction://noaction" highlightClick="1"/>
            </p:cNvPr>
            <p:cNvSpPr>
              <a:spLocks noChangeArrowheads="1"/>
            </p:cNvSpPr>
            <p:nvPr/>
          </p:nvSpPr>
          <p:spPr bwMode="auto">
            <a:xfrm>
              <a:off x="1005" y="2925"/>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U</a:t>
              </a:r>
            </a:p>
          </p:txBody>
        </p:sp>
        <p:sp>
          <p:nvSpPr>
            <p:cNvPr id="177311" name="AutoShape 159">
              <a:hlinkClick r:id="" action="ppaction://noaction" highlightClick="1"/>
            </p:cNvPr>
            <p:cNvSpPr>
              <a:spLocks noChangeArrowheads="1"/>
            </p:cNvSpPr>
            <p:nvPr/>
          </p:nvSpPr>
          <p:spPr bwMode="auto">
            <a:xfrm>
              <a:off x="3327"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G</a:t>
              </a:r>
            </a:p>
          </p:txBody>
        </p:sp>
        <p:sp>
          <p:nvSpPr>
            <p:cNvPr id="177312" name="AutoShape 160">
              <a:hlinkClick r:id="" action="ppaction://noaction" highlightClick="1"/>
            </p:cNvPr>
            <p:cNvSpPr>
              <a:spLocks noChangeArrowheads="1"/>
            </p:cNvSpPr>
            <p:nvPr/>
          </p:nvSpPr>
          <p:spPr bwMode="auto">
            <a:xfrm>
              <a:off x="2655"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Ô</a:t>
              </a:r>
            </a:p>
          </p:txBody>
        </p:sp>
        <p:sp>
          <p:nvSpPr>
            <p:cNvPr id="177313" name="AutoShape 161">
              <a:hlinkClick r:id="" action="ppaction://noaction" highlightClick="1"/>
            </p:cNvPr>
            <p:cNvSpPr>
              <a:spLocks noChangeArrowheads="1"/>
            </p:cNvSpPr>
            <p:nvPr/>
          </p:nvSpPr>
          <p:spPr bwMode="auto">
            <a:xfrm>
              <a:off x="2991"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N</a:t>
              </a:r>
            </a:p>
          </p:txBody>
        </p:sp>
        <p:sp>
          <p:nvSpPr>
            <p:cNvPr id="177314" name="AutoShape 162">
              <a:hlinkClick r:id="" action="ppaction://noaction" highlightClick="1"/>
            </p:cNvPr>
            <p:cNvSpPr>
              <a:spLocks noChangeArrowheads="1"/>
            </p:cNvSpPr>
            <p:nvPr/>
          </p:nvSpPr>
          <p:spPr bwMode="auto">
            <a:xfrm>
              <a:off x="3681"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S</a:t>
              </a:r>
            </a:p>
          </p:txBody>
        </p:sp>
        <p:sp>
          <p:nvSpPr>
            <p:cNvPr id="177315" name="AutoShape 163">
              <a:hlinkClick r:id="" action="ppaction://noaction" highlightClick="1"/>
            </p:cNvPr>
            <p:cNvSpPr>
              <a:spLocks noChangeArrowheads="1"/>
            </p:cNvSpPr>
            <p:nvPr/>
          </p:nvSpPr>
          <p:spPr bwMode="auto">
            <a:xfrm>
              <a:off x="357" y="2928"/>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K</a:t>
              </a:r>
            </a:p>
          </p:txBody>
        </p:sp>
        <p:sp>
          <p:nvSpPr>
            <p:cNvPr id="177316" name="AutoShape 164">
              <a:hlinkClick r:id="" action="ppaction://noaction" highlightClick="1"/>
            </p:cNvPr>
            <p:cNvSpPr>
              <a:spLocks noChangeArrowheads="1"/>
            </p:cNvSpPr>
            <p:nvPr/>
          </p:nvSpPr>
          <p:spPr bwMode="auto">
            <a:xfrm>
              <a:off x="1332"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latin typeface=".VnTimeH" pitchFamily="34" charset="0"/>
                  <a:cs typeface="Times New Roman" pitchFamily="18" charset="0"/>
                </a:rPr>
                <a:t>Y</a:t>
              </a:r>
            </a:p>
          </p:txBody>
        </p:sp>
        <p:sp>
          <p:nvSpPr>
            <p:cNvPr id="177317" name="AutoShape 165">
              <a:hlinkClick r:id="" action="ppaction://noaction" highlightClick="1"/>
            </p:cNvPr>
            <p:cNvSpPr>
              <a:spLocks noChangeArrowheads="1"/>
            </p:cNvSpPr>
            <p:nvPr/>
          </p:nvSpPr>
          <p:spPr bwMode="auto">
            <a:xfrm>
              <a:off x="4038" y="2916"/>
              <a:ext cx="336" cy="336"/>
            </a:xfrm>
            <a:prstGeom prst="actionButtonBlank">
              <a:avLst/>
            </a:prstGeom>
            <a:solidFill>
              <a:srgbClr val="339933"/>
            </a:solidFill>
            <a:ln w="9525">
              <a:noFill/>
              <a:miter lim="800000"/>
              <a:headEnd/>
              <a:tailEnd/>
            </a:ln>
            <a:effectLst/>
          </p:spPr>
          <p:txBody>
            <a:bodyPr wrap="none" anchor="ctr"/>
            <a:lstStyle/>
            <a:p>
              <a:pPr algn="ctr" eaLnBrk="1" hangingPunct="1"/>
              <a:r>
                <a:rPr lang="en-US" sz="2800" b="1">
                  <a:solidFill>
                    <a:schemeClr val="bg1"/>
                  </a:solidFill>
                  <a:cs typeface="Times New Roman" pitchFamily="18" charset="0"/>
                </a:rPr>
                <a:t>Ứ</a:t>
              </a:r>
            </a:p>
          </p:txBody>
        </p:sp>
        <p:sp>
          <p:nvSpPr>
            <p:cNvPr id="177318" name="AutoShape 166">
              <a:hlinkClick r:id="" action="ppaction://noaction" highlightClick="1"/>
            </p:cNvPr>
            <p:cNvSpPr>
              <a:spLocks noChangeArrowheads="1"/>
            </p:cNvSpPr>
            <p:nvPr/>
          </p:nvSpPr>
          <p:spPr bwMode="auto">
            <a:xfrm>
              <a:off x="1986" y="2928"/>
              <a:ext cx="336" cy="336"/>
            </a:xfrm>
            <a:prstGeom prst="actionButtonBlank">
              <a:avLst/>
            </a:prstGeom>
            <a:solidFill>
              <a:srgbClr val="FF0000"/>
            </a:solidFill>
            <a:ln w="9525">
              <a:noFill/>
              <a:miter lim="800000"/>
              <a:headEnd/>
              <a:tailEnd/>
            </a:ln>
            <a:effectLst/>
          </p:spPr>
          <p:txBody>
            <a:bodyPr wrap="none" anchor="ctr"/>
            <a:lstStyle/>
            <a:p>
              <a:pPr algn="ctr" eaLnBrk="1" hangingPunct="1"/>
              <a:r>
                <a:rPr lang="en-US" sz="2800" b="1">
                  <a:solidFill>
                    <a:srgbClr val="FFFF99"/>
                  </a:solidFill>
                  <a:latin typeface=".VnTimeH" pitchFamily="34" charset="0"/>
                  <a:cs typeface="Times New Roman" pitchFamily="18" charset="0"/>
                </a:rPr>
                <a:t>N</a:t>
              </a:r>
            </a:p>
          </p:txBody>
        </p:sp>
      </p:grpSp>
      <p:sp>
        <p:nvSpPr>
          <p:cNvPr id="177319" name="Oval 167"/>
          <p:cNvSpPr>
            <a:spLocks noChangeArrowheads="1"/>
          </p:cNvSpPr>
          <p:nvPr/>
        </p:nvSpPr>
        <p:spPr bwMode="auto">
          <a:xfrm>
            <a:off x="76200" y="1462088"/>
            <a:ext cx="457200" cy="442912"/>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1</a:t>
            </a:r>
          </a:p>
        </p:txBody>
      </p:sp>
      <p:sp>
        <p:nvSpPr>
          <p:cNvPr id="177320" name="Oval 168"/>
          <p:cNvSpPr>
            <a:spLocks noChangeArrowheads="1"/>
          </p:cNvSpPr>
          <p:nvPr/>
        </p:nvSpPr>
        <p:spPr bwMode="auto">
          <a:xfrm>
            <a:off x="76200" y="2057400"/>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2</a:t>
            </a:r>
          </a:p>
        </p:txBody>
      </p:sp>
      <p:sp>
        <p:nvSpPr>
          <p:cNvPr id="177321" name="Oval 169"/>
          <p:cNvSpPr>
            <a:spLocks noChangeArrowheads="1"/>
          </p:cNvSpPr>
          <p:nvPr/>
        </p:nvSpPr>
        <p:spPr bwMode="auto">
          <a:xfrm>
            <a:off x="76200" y="2586038"/>
            <a:ext cx="457200" cy="461962"/>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3</a:t>
            </a:r>
          </a:p>
        </p:txBody>
      </p:sp>
      <p:sp>
        <p:nvSpPr>
          <p:cNvPr id="177322" name="Oval 170"/>
          <p:cNvSpPr>
            <a:spLocks noChangeArrowheads="1"/>
          </p:cNvSpPr>
          <p:nvPr/>
        </p:nvSpPr>
        <p:spPr bwMode="auto">
          <a:xfrm>
            <a:off x="76200" y="3124200"/>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4</a:t>
            </a:r>
          </a:p>
        </p:txBody>
      </p:sp>
      <p:sp>
        <p:nvSpPr>
          <p:cNvPr id="177323" name="Oval 171"/>
          <p:cNvSpPr>
            <a:spLocks noChangeArrowheads="1"/>
          </p:cNvSpPr>
          <p:nvPr/>
        </p:nvSpPr>
        <p:spPr bwMode="auto">
          <a:xfrm>
            <a:off x="76200" y="3629025"/>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5</a:t>
            </a:r>
          </a:p>
        </p:txBody>
      </p:sp>
      <p:sp>
        <p:nvSpPr>
          <p:cNvPr id="177324" name="Oval 172"/>
          <p:cNvSpPr>
            <a:spLocks noChangeArrowheads="1"/>
          </p:cNvSpPr>
          <p:nvPr/>
        </p:nvSpPr>
        <p:spPr bwMode="auto">
          <a:xfrm>
            <a:off x="76200" y="4114800"/>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6</a:t>
            </a:r>
          </a:p>
        </p:txBody>
      </p:sp>
      <p:sp>
        <p:nvSpPr>
          <p:cNvPr id="177325" name="Oval 173"/>
          <p:cNvSpPr>
            <a:spLocks noChangeArrowheads="1"/>
          </p:cNvSpPr>
          <p:nvPr/>
        </p:nvSpPr>
        <p:spPr bwMode="auto">
          <a:xfrm>
            <a:off x="76200" y="4695825"/>
            <a:ext cx="457200" cy="457200"/>
          </a:xfrm>
          <a:prstGeom prst="ellipse">
            <a:avLst/>
          </a:prstGeom>
          <a:gradFill rotWithShape="1">
            <a:gsLst>
              <a:gs pos="0">
                <a:srgbClr val="FFFF00"/>
              </a:gs>
              <a:gs pos="100000">
                <a:srgbClr val="FF0000"/>
              </a:gs>
            </a:gsLst>
            <a:path path="shape">
              <a:fillToRect l="50000" t="50000" r="50000" b="50000"/>
            </a:path>
          </a:gradFill>
          <a:ln w="9525">
            <a:solidFill>
              <a:schemeClr val="tx1"/>
            </a:solidFill>
            <a:round/>
            <a:headEnd/>
            <a:tailEnd/>
          </a:ln>
          <a:effectLst/>
        </p:spPr>
        <p:txBody>
          <a:bodyPr wrap="none" anchor="ctr"/>
          <a:lstStyle/>
          <a:p>
            <a:pPr algn="ctr" eaLnBrk="1" hangingPunct="1"/>
            <a:r>
              <a:rPr lang="en-US" sz="3200">
                <a:solidFill>
                  <a:srgbClr val="3333FF"/>
                </a:solidFill>
                <a:cs typeface="Times New Roman" pitchFamily="18" charset="0"/>
              </a:rPr>
              <a:t>7</a:t>
            </a:r>
          </a:p>
        </p:txBody>
      </p:sp>
      <p:sp>
        <p:nvSpPr>
          <p:cNvPr id="177326" name="Rectangle 174"/>
          <p:cNvSpPr>
            <a:spLocks noChangeArrowheads="1"/>
          </p:cNvSpPr>
          <p:nvPr/>
        </p:nvSpPr>
        <p:spPr bwMode="auto">
          <a:xfrm>
            <a:off x="152400" y="5410200"/>
            <a:ext cx="9220200" cy="990600"/>
          </a:xfrm>
          <a:prstGeom prst="rect">
            <a:avLst/>
          </a:prstGeom>
          <a:noFill/>
          <a:ln w="9525">
            <a:noFill/>
            <a:miter lim="800000"/>
            <a:headEnd/>
            <a:tailEnd/>
          </a:ln>
          <a:effectLst/>
        </p:spPr>
        <p:txBody>
          <a:bodyPr anchor="ctr"/>
          <a:lstStyle/>
          <a:p>
            <a:pPr eaLnBrk="1" hangingPunct="1"/>
            <a:r>
              <a:rPr lang="en-US" sz="3200">
                <a:solidFill>
                  <a:srgbClr val="3333FF"/>
                </a:solidFill>
              </a:rPr>
              <a:t>1/ Từ gồm 9 chữ cái. Tên chức quan, tuyển mộ người đi khẩn hoang ở nhà Trần.</a:t>
            </a:r>
          </a:p>
        </p:txBody>
      </p:sp>
      <p:sp>
        <p:nvSpPr>
          <p:cNvPr id="177327" name="Rectangle 175"/>
          <p:cNvSpPr>
            <a:spLocks noChangeArrowheads="1"/>
          </p:cNvSpPr>
          <p:nvPr/>
        </p:nvSpPr>
        <p:spPr bwMode="auto">
          <a:xfrm>
            <a:off x="76200" y="5410200"/>
            <a:ext cx="9144000" cy="990600"/>
          </a:xfrm>
          <a:prstGeom prst="rect">
            <a:avLst/>
          </a:prstGeom>
          <a:noFill/>
          <a:ln w="9525">
            <a:noFill/>
            <a:miter lim="800000"/>
            <a:headEnd/>
            <a:tailEnd/>
          </a:ln>
          <a:effectLst/>
        </p:spPr>
        <p:txBody>
          <a:bodyPr anchor="ctr"/>
          <a:lstStyle/>
          <a:p>
            <a:pPr algn="ctr" eaLnBrk="1" hangingPunct="1"/>
            <a:r>
              <a:rPr lang="en-US" sz="3200">
                <a:solidFill>
                  <a:srgbClr val="3333FF"/>
                </a:solidFill>
              </a:rPr>
              <a:t>3/ Từ gồm 6 chữ cái. Tên chức quan trông coi việc đắp đê và bảo vệ đê điều  ở nhà Trần.</a:t>
            </a:r>
          </a:p>
        </p:txBody>
      </p:sp>
      <p:sp>
        <p:nvSpPr>
          <p:cNvPr id="177328" name="Rectangle 176"/>
          <p:cNvSpPr>
            <a:spLocks noChangeArrowheads="1"/>
          </p:cNvSpPr>
          <p:nvPr/>
        </p:nvSpPr>
        <p:spPr bwMode="auto">
          <a:xfrm>
            <a:off x="0" y="5410200"/>
            <a:ext cx="9296400" cy="990600"/>
          </a:xfrm>
          <a:prstGeom prst="rect">
            <a:avLst/>
          </a:prstGeom>
          <a:noFill/>
          <a:ln w="9525">
            <a:noFill/>
            <a:miter lim="800000"/>
            <a:headEnd/>
            <a:tailEnd/>
          </a:ln>
          <a:effectLst/>
        </p:spPr>
        <p:txBody>
          <a:bodyPr anchor="ctr"/>
          <a:lstStyle/>
          <a:p>
            <a:pPr eaLnBrk="1" hangingPunct="1"/>
            <a:r>
              <a:rPr lang="en-US" sz="3200">
                <a:solidFill>
                  <a:srgbClr val="3333FF"/>
                </a:solidFill>
              </a:rPr>
              <a:t>2/ Từ gồm 12 chữ cái. Tên người con gái vua Lý Huệ Tông được truyền ngôi.</a:t>
            </a:r>
          </a:p>
        </p:txBody>
      </p:sp>
      <p:sp>
        <p:nvSpPr>
          <p:cNvPr id="177329" name="Rectangle 177"/>
          <p:cNvSpPr>
            <a:spLocks noChangeArrowheads="1"/>
          </p:cNvSpPr>
          <p:nvPr/>
        </p:nvSpPr>
        <p:spPr bwMode="auto">
          <a:xfrm>
            <a:off x="76200" y="5562600"/>
            <a:ext cx="9144000" cy="609600"/>
          </a:xfrm>
          <a:prstGeom prst="rect">
            <a:avLst/>
          </a:prstGeom>
          <a:noFill/>
          <a:ln w="9525">
            <a:noFill/>
            <a:miter lim="800000"/>
            <a:headEnd/>
            <a:tailEnd/>
          </a:ln>
          <a:effectLst/>
        </p:spPr>
        <p:txBody>
          <a:bodyPr anchor="ctr"/>
          <a:lstStyle/>
          <a:p>
            <a:pPr eaLnBrk="1" hangingPunct="1"/>
            <a:r>
              <a:rPr lang="en-US" sz="3200">
                <a:solidFill>
                  <a:srgbClr val="3333FF"/>
                </a:solidFill>
              </a:rPr>
              <a:t>4/ Từ gồm 15 chữ cái. Các vua Trần đặt lệ nhường ngôi sớm cho con và tự xưng là gì?</a:t>
            </a:r>
          </a:p>
        </p:txBody>
      </p:sp>
      <p:sp>
        <p:nvSpPr>
          <p:cNvPr id="177330" name="Rectangle 178"/>
          <p:cNvSpPr>
            <a:spLocks noChangeArrowheads="1"/>
          </p:cNvSpPr>
          <p:nvPr/>
        </p:nvSpPr>
        <p:spPr bwMode="auto">
          <a:xfrm>
            <a:off x="-381000" y="5334000"/>
            <a:ext cx="9144000" cy="533400"/>
          </a:xfrm>
          <a:prstGeom prst="rect">
            <a:avLst/>
          </a:prstGeom>
          <a:noFill/>
          <a:ln w="9525">
            <a:noFill/>
            <a:miter lim="800000"/>
            <a:headEnd/>
            <a:tailEnd/>
          </a:ln>
          <a:effectLst/>
        </p:spPr>
        <p:txBody>
          <a:bodyPr anchor="ctr"/>
          <a:lstStyle/>
          <a:p>
            <a:pPr eaLnBrk="1" hangingPunct="1"/>
            <a:r>
              <a:rPr lang="en-US" sz="3600">
                <a:solidFill>
                  <a:srgbClr val="3333FF"/>
                </a:solidFill>
                <a:effectLst>
                  <a:outerShdw blurRad="38100" dist="38100" dir="2700000" algn="tl">
                    <a:srgbClr val="000000"/>
                  </a:outerShdw>
                </a:effectLst>
              </a:rPr>
              <a:t>     </a:t>
            </a:r>
            <a:r>
              <a:rPr lang="en-US" sz="3200">
                <a:solidFill>
                  <a:srgbClr val="3333FF"/>
                </a:solidFill>
              </a:rPr>
              <a:t>5/ Từ gồm 8 chữ cái. Tên vị vua đầu tiên nhà Trần.</a:t>
            </a:r>
            <a:r>
              <a:rPr lang="en-US" sz="3600" b="1">
                <a:solidFill>
                  <a:schemeClr val="tx2"/>
                </a:solidFill>
                <a:effectLst>
                  <a:outerShdw blurRad="38100" dist="38100" dir="2700000" algn="tl">
                    <a:srgbClr val="000000"/>
                  </a:outerShdw>
                </a:effectLst>
              </a:rPr>
              <a:t> </a:t>
            </a:r>
          </a:p>
        </p:txBody>
      </p:sp>
      <p:sp>
        <p:nvSpPr>
          <p:cNvPr id="177331" name="Rectangle 179"/>
          <p:cNvSpPr>
            <a:spLocks noChangeArrowheads="1"/>
          </p:cNvSpPr>
          <p:nvPr/>
        </p:nvSpPr>
        <p:spPr bwMode="auto">
          <a:xfrm>
            <a:off x="0" y="5410200"/>
            <a:ext cx="9372600" cy="838200"/>
          </a:xfrm>
          <a:prstGeom prst="rect">
            <a:avLst/>
          </a:prstGeom>
          <a:noFill/>
          <a:ln w="9525">
            <a:noFill/>
            <a:miter lim="800000"/>
            <a:headEnd/>
            <a:tailEnd/>
          </a:ln>
          <a:effectLst/>
        </p:spPr>
        <p:txBody>
          <a:bodyPr anchor="ctr"/>
          <a:lstStyle/>
          <a:p>
            <a:pPr eaLnBrk="1" hangingPunct="1"/>
            <a:r>
              <a:rPr lang="en-US" sz="3600">
                <a:solidFill>
                  <a:srgbClr val="3333FF"/>
                </a:solidFill>
                <a:effectLst>
                  <a:outerShdw blurRad="38100" dist="38100" dir="2700000" algn="tl">
                    <a:srgbClr val="000000"/>
                  </a:outerShdw>
                </a:effectLst>
              </a:rPr>
              <a:t> </a:t>
            </a:r>
            <a:r>
              <a:rPr lang="en-US" sz="3200">
                <a:solidFill>
                  <a:srgbClr val="3333FF"/>
                </a:solidFill>
              </a:rPr>
              <a:t>7/ Từ gồm 12 chữ cái. Tên chức quan chăm lo, khuyến khích nông dân sản xuất ở nhà Trần.</a:t>
            </a:r>
            <a:endParaRPr lang="en-US" sz="3200" b="1">
              <a:solidFill>
                <a:schemeClr val="tx2"/>
              </a:solidFill>
            </a:endParaRPr>
          </a:p>
        </p:txBody>
      </p:sp>
      <p:sp>
        <p:nvSpPr>
          <p:cNvPr id="177332" name="Rectangle 180"/>
          <p:cNvSpPr>
            <a:spLocks noChangeArrowheads="1"/>
          </p:cNvSpPr>
          <p:nvPr/>
        </p:nvSpPr>
        <p:spPr bwMode="auto">
          <a:xfrm>
            <a:off x="-381000" y="5638800"/>
            <a:ext cx="9525000" cy="457200"/>
          </a:xfrm>
          <a:prstGeom prst="rect">
            <a:avLst/>
          </a:prstGeom>
          <a:noFill/>
          <a:ln w="9525">
            <a:noFill/>
            <a:miter lim="800000"/>
            <a:headEnd/>
            <a:tailEnd/>
          </a:ln>
          <a:effectLst/>
        </p:spPr>
        <p:txBody>
          <a:bodyPr anchor="ctr"/>
          <a:lstStyle/>
          <a:p>
            <a:pPr algn="ctr" eaLnBrk="1" hangingPunct="1"/>
            <a:r>
              <a:rPr lang="en-US" sz="3600">
                <a:solidFill>
                  <a:srgbClr val="3333FF"/>
                </a:solidFill>
                <a:effectLst>
                  <a:outerShdw blurRad="38100" dist="38100" dir="2700000" algn="tl">
                    <a:srgbClr val="000000"/>
                  </a:outerShdw>
                </a:effectLst>
              </a:rPr>
              <a:t>     </a:t>
            </a:r>
            <a:r>
              <a:rPr lang="en-US" sz="3200">
                <a:solidFill>
                  <a:srgbClr val="3333FF"/>
                </a:solidFill>
              </a:rPr>
              <a:t>6/ Từ gồm 9 chữ cái. Ai tìm cách để Lý Chiêu Hoàng lấy Trần Cảnh?</a:t>
            </a:r>
          </a:p>
        </p:txBody>
      </p:sp>
      <p:pic>
        <p:nvPicPr>
          <p:cNvPr id="177333" name="Picture 181" descr="Casa_007"/>
          <p:cNvPicPr>
            <a:picLocks noChangeAspect="1" noChangeArrowheads="1" noCrop="1"/>
          </p:cNvPicPr>
          <p:nvPr/>
        </p:nvPicPr>
        <p:blipFill>
          <a:blip r:embed="rId6"/>
          <a:srcRect/>
          <a:stretch>
            <a:fillRect/>
          </a:stretch>
        </p:blipFill>
        <p:spPr bwMode="auto">
          <a:xfrm rot="1095328">
            <a:off x="7467600" y="533400"/>
            <a:ext cx="914400" cy="528638"/>
          </a:xfrm>
          <a:prstGeom prst="rect">
            <a:avLst/>
          </a:prstGeom>
          <a:noFill/>
        </p:spPr>
      </p:pic>
    </p:spTree>
  </p:cSld>
  <p:clrMapOvr>
    <a:masterClrMapping/>
  </p:clrMapOvr>
  <p:transition>
    <p:comb dir="vert"/>
    <p:sndAc>
      <p:stSnd>
        <p:snd r:embed="rId2" name="chimes.wav" builtIn="1"/>
      </p:stSnd>
    </p:sndAc>
  </p:transition>
  <p:timing>
    <p:tnLst>
      <p:par>
        <p:cTn id="1" dur="indefinite" restart="never" nodeType="tmRoot">
          <p:childTnLst>
            <p:seq concurrent="1" nextAc="seek">
              <p:cTn id="2" restart="whenNotActive" fill="hold" evtFilter="cancelBubble" nodeType="interactiveSeq">
                <p:stCondLst>
                  <p:cond evt="onClick" delay="0">
                    <p:tgtEl>
                      <p:spTgt spid="177319"/>
                    </p:tgtEl>
                  </p:cond>
                </p:stCondLst>
                <p:endSync evt="end" delay="0">
                  <p:rtn val="all"/>
                </p:endSync>
                <p:childTnLst>
                  <p:par>
                    <p:cTn id="3" fill="hold">
                      <p:stCondLst>
                        <p:cond delay="0"/>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7326"/>
                                        </p:tgtEl>
                                        <p:attrNameLst>
                                          <p:attrName>style.visibility</p:attrName>
                                        </p:attrNameLst>
                                      </p:cBhvr>
                                      <p:to>
                                        <p:strVal val="visible"/>
                                      </p:to>
                                    </p:set>
                                    <p:animEffect transition="in" filter="fade">
                                      <p:cBhvr>
                                        <p:cTn id="7" dur="1000"/>
                                        <p:tgtEl>
                                          <p:spTgt spid="177326"/>
                                        </p:tgtEl>
                                      </p:cBhvr>
                                    </p:animEffect>
                                    <p:anim calcmode="lin" valueType="num">
                                      <p:cBhvr>
                                        <p:cTn id="8" dur="1000" fill="hold"/>
                                        <p:tgtEl>
                                          <p:spTgt spid="177326"/>
                                        </p:tgtEl>
                                        <p:attrNameLst>
                                          <p:attrName>ppt_x</p:attrName>
                                        </p:attrNameLst>
                                      </p:cBhvr>
                                      <p:tavLst>
                                        <p:tav tm="0">
                                          <p:val>
                                            <p:strVal val="#ppt_x"/>
                                          </p:val>
                                        </p:tav>
                                        <p:tav tm="100000">
                                          <p:val>
                                            <p:strVal val="#ppt_x"/>
                                          </p:val>
                                        </p:tav>
                                      </p:tavLst>
                                    </p:anim>
                                    <p:anim calcmode="lin" valueType="num">
                                      <p:cBhvr>
                                        <p:cTn id="9" dur="1000" fill="hold"/>
                                        <p:tgtEl>
                                          <p:spTgt spid="1773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77231"/>
                                        </p:tgtEl>
                                        <p:attrNameLst>
                                          <p:attrName>style.visibility</p:attrName>
                                        </p:attrNameLst>
                                      </p:cBhvr>
                                      <p:to>
                                        <p:strVal val="visible"/>
                                      </p:to>
                                    </p:set>
                                    <p:animEffect transition="in" filter="barn(inHorizontal)">
                                      <p:cBhvr>
                                        <p:cTn id="14" dur="2000"/>
                                        <p:tgtEl>
                                          <p:spTgt spid="177231"/>
                                        </p:tgtEl>
                                      </p:cBhvr>
                                    </p:animEffect>
                                  </p:childTnLst>
                                  <p:subTnLst>
                                    <p:audio>
                                      <p:cMediaNode>
                                        <p:cTn display="0" masterRel="sameClick">
                                          <p:stCondLst>
                                            <p:cond evt="begin" delay="0">
                                              <p:tn val="12"/>
                                            </p:cond>
                                          </p:stCondLst>
                                          <p:endCondLst>
                                            <p:cond evt="onStopAudio" delay="0">
                                              <p:tgtEl>
                                                <p:sldTgt/>
                                              </p:tgtEl>
                                            </p:cond>
                                          </p:endCondLst>
                                        </p:cTn>
                                        <p:tgtEl>
                                          <p:sndTgt r:embed="rId3" name="C&amp;T2.wav"/>
                                        </p:tgtEl>
                                      </p:cMediaNode>
                                    </p:audio>
                                  </p:subTnLst>
                                </p:cTn>
                              </p:par>
                              <p:par>
                                <p:cTn id="15" presetID="13" presetClass="exit" presetSubtype="16" fill="hold" grpId="1" nodeType="withEffect">
                                  <p:stCondLst>
                                    <p:cond delay="0"/>
                                  </p:stCondLst>
                                  <p:childTnLst>
                                    <p:animEffect transition="out" filter="plus(in)">
                                      <p:cBhvr>
                                        <p:cTn id="16" dur="500"/>
                                        <p:tgtEl>
                                          <p:spTgt spid="177326"/>
                                        </p:tgtEl>
                                      </p:cBhvr>
                                    </p:animEffect>
                                    <p:set>
                                      <p:cBhvr>
                                        <p:cTn id="17" dur="1" fill="hold">
                                          <p:stCondLst>
                                            <p:cond delay="499"/>
                                          </p:stCondLst>
                                        </p:cTn>
                                        <p:tgtEl>
                                          <p:spTgt spid="177326"/>
                                        </p:tgtEl>
                                        <p:attrNameLst>
                                          <p:attrName>style.visibility</p:attrName>
                                        </p:attrNameLst>
                                      </p:cBhvr>
                                      <p:to>
                                        <p:strVal val="hidden"/>
                                      </p:to>
                                    </p:set>
                                  </p:childTnLst>
                                </p:cTn>
                              </p:par>
                            </p:childTnLst>
                          </p:cTn>
                        </p:par>
                      </p:childTnLst>
                    </p:cTn>
                  </p:par>
                </p:childTnLst>
              </p:cTn>
              <p:nextCondLst>
                <p:cond evt="onClick" delay="0">
                  <p:tgtEl>
                    <p:spTgt spid="177319"/>
                  </p:tgtEl>
                </p:cond>
              </p:nextCondLst>
            </p:seq>
            <p:seq concurrent="1" nextAc="seek">
              <p:cTn id="18" restart="whenNotActive" fill="hold" evtFilter="cancelBubble" nodeType="interactiveSeq">
                <p:stCondLst>
                  <p:cond evt="onClick" delay="0">
                    <p:tgtEl>
                      <p:spTgt spid="177320"/>
                    </p:tgtEl>
                  </p:cond>
                </p:stCondLst>
                <p:endSync evt="end" delay="0">
                  <p:rtn val="all"/>
                </p:endSync>
                <p:childTnLst>
                  <p:par>
                    <p:cTn id="19" fill="hold">
                      <p:stCondLst>
                        <p:cond delay="0"/>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77328"/>
                                        </p:tgtEl>
                                        <p:attrNameLst>
                                          <p:attrName>style.visibility</p:attrName>
                                        </p:attrNameLst>
                                      </p:cBhvr>
                                      <p:to>
                                        <p:strVal val="visible"/>
                                      </p:to>
                                    </p:set>
                                    <p:animEffect transition="in" filter="fade">
                                      <p:cBhvr>
                                        <p:cTn id="23" dur="1000"/>
                                        <p:tgtEl>
                                          <p:spTgt spid="177328"/>
                                        </p:tgtEl>
                                      </p:cBhvr>
                                    </p:animEffect>
                                    <p:anim calcmode="lin" valueType="num">
                                      <p:cBhvr>
                                        <p:cTn id="24" dur="1000" fill="hold"/>
                                        <p:tgtEl>
                                          <p:spTgt spid="177328"/>
                                        </p:tgtEl>
                                        <p:attrNameLst>
                                          <p:attrName>ppt_x</p:attrName>
                                        </p:attrNameLst>
                                      </p:cBhvr>
                                      <p:tavLst>
                                        <p:tav tm="0">
                                          <p:val>
                                            <p:strVal val="#ppt_x"/>
                                          </p:val>
                                        </p:tav>
                                        <p:tav tm="100000">
                                          <p:val>
                                            <p:strVal val="#ppt_x"/>
                                          </p:val>
                                        </p:tav>
                                      </p:tavLst>
                                    </p:anim>
                                    <p:anim calcmode="lin" valueType="num">
                                      <p:cBhvr>
                                        <p:cTn id="25" dur="1000" fill="hold"/>
                                        <p:tgtEl>
                                          <p:spTgt spid="1773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77241"/>
                                        </p:tgtEl>
                                        <p:attrNameLst>
                                          <p:attrName>style.visibility</p:attrName>
                                        </p:attrNameLst>
                                      </p:cBhvr>
                                      <p:to>
                                        <p:strVal val="visible"/>
                                      </p:to>
                                    </p:set>
                                    <p:animEffect transition="in" filter="barn(inHorizontal)">
                                      <p:cBhvr>
                                        <p:cTn id="30" dur="2000"/>
                                        <p:tgtEl>
                                          <p:spTgt spid="177241"/>
                                        </p:tgtEl>
                                      </p:cBhvr>
                                    </p:animEffect>
                                  </p:childTnLst>
                                  <p:subTnLst>
                                    <p:audio>
                                      <p:cMediaNode>
                                        <p:cTn display="0" masterRel="sameClick">
                                          <p:stCondLst>
                                            <p:cond evt="begin" delay="0">
                                              <p:tn val="28"/>
                                            </p:cond>
                                          </p:stCondLst>
                                          <p:endCondLst>
                                            <p:cond evt="onStopAudio" delay="0">
                                              <p:tgtEl>
                                                <p:sldTgt/>
                                              </p:tgtEl>
                                            </p:cond>
                                          </p:endCondLst>
                                        </p:cTn>
                                        <p:tgtEl>
                                          <p:sndTgt r:embed="rId3" name="C&amp;T2.wav"/>
                                        </p:tgtEl>
                                      </p:cMediaNode>
                                    </p:audio>
                                  </p:subTnLst>
                                </p:cTn>
                              </p:par>
                              <p:par>
                                <p:cTn id="31" presetID="13" presetClass="exit" presetSubtype="16" fill="hold" grpId="1" nodeType="withEffect">
                                  <p:stCondLst>
                                    <p:cond delay="0"/>
                                  </p:stCondLst>
                                  <p:childTnLst>
                                    <p:animEffect transition="out" filter="plus(in)">
                                      <p:cBhvr>
                                        <p:cTn id="32" dur="500"/>
                                        <p:tgtEl>
                                          <p:spTgt spid="177328"/>
                                        </p:tgtEl>
                                      </p:cBhvr>
                                    </p:animEffect>
                                    <p:set>
                                      <p:cBhvr>
                                        <p:cTn id="33" dur="1" fill="hold">
                                          <p:stCondLst>
                                            <p:cond delay="499"/>
                                          </p:stCondLst>
                                        </p:cTn>
                                        <p:tgtEl>
                                          <p:spTgt spid="177328"/>
                                        </p:tgtEl>
                                        <p:attrNameLst>
                                          <p:attrName>style.visibility</p:attrName>
                                        </p:attrNameLst>
                                      </p:cBhvr>
                                      <p:to>
                                        <p:strVal val="hidden"/>
                                      </p:to>
                                    </p:set>
                                  </p:childTnLst>
                                </p:cTn>
                              </p:par>
                            </p:childTnLst>
                          </p:cTn>
                        </p:par>
                      </p:childTnLst>
                    </p:cTn>
                  </p:par>
                </p:childTnLst>
              </p:cTn>
              <p:nextCondLst>
                <p:cond evt="onClick" delay="0">
                  <p:tgtEl>
                    <p:spTgt spid="177320"/>
                  </p:tgtEl>
                </p:cond>
              </p:nextCondLst>
            </p:seq>
            <p:seq concurrent="1" nextAc="seek">
              <p:cTn id="34" restart="whenNotActive" fill="hold" evtFilter="cancelBubble" nodeType="interactiveSeq">
                <p:stCondLst>
                  <p:cond evt="onClick" delay="0">
                    <p:tgtEl>
                      <p:spTgt spid="177323"/>
                    </p:tgtEl>
                  </p:cond>
                </p:stCondLst>
                <p:endSync evt="end" delay="0">
                  <p:rtn val="all"/>
                </p:endSync>
                <p:childTnLst>
                  <p:par>
                    <p:cTn id="35" fill="hold">
                      <p:stCondLst>
                        <p:cond delay="0"/>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177330"/>
                                        </p:tgtEl>
                                        <p:attrNameLst>
                                          <p:attrName>style.visibility</p:attrName>
                                        </p:attrNameLst>
                                      </p:cBhvr>
                                      <p:to>
                                        <p:strVal val="visible"/>
                                      </p:to>
                                    </p:set>
                                    <p:animEffect transition="in" filter="fade">
                                      <p:cBhvr>
                                        <p:cTn id="39" dur="1000"/>
                                        <p:tgtEl>
                                          <p:spTgt spid="177330"/>
                                        </p:tgtEl>
                                      </p:cBhvr>
                                    </p:animEffect>
                                    <p:anim calcmode="lin" valueType="num">
                                      <p:cBhvr>
                                        <p:cTn id="40" dur="1000" fill="hold"/>
                                        <p:tgtEl>
                                          <p:spTgt spid="177330"/>
                                        </p:tgtEl>
                                        <p:attrNameLst>
                                          <p:attrName>ppt_x</p:attrName>
                                        </p:attrNameLst>
                                      </p:cBhvr>
                                      <p:tavLst>
                                        <p:tav tm="0">
                                          <p:val>
                                            <p:strVal val="#ppt_x"/>
                                          </p:val>
                                        </p:tav>
                                        <p:tav tm="100000">
                                          <p:val>
                                            <p:strVal val="#ppt_x"/>
                                          </p:val>
                                        </p:tav>
                                      </p:tavLst>
                                    </p:anim>
                                    <p:anim calcmode="lin" valueType="num">
                                      <p:cBhvr>
                                        <p:cTn id="41" dur="1000" fill="hold"/>
                                        <p:tgtEl>
                                          <p:spTgt spid="1773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177261"/>
                                        </p:tgtEl>
                                        <p:attrNameLst>
                                          <p:attrName>style.visibility</p:attrName>
                                        </p:attrNameLst>
                                      </p:cBhvr>
                                      <p:to>
                                        <p:strVal val="visible"/>
                                      </p:to>
                                    </p:set>
                                    <p:animEffect transition="in" filter="barn(inHorizontal)">
                                      <p:cBhvr>
                                        <p:cTn id="46" dur="2000"/>
                                        <p:tgtEl>
                                          <p:spTgt spid="177261"/>
                                        </p:tgtEl>
                                      </p:cBhvr>
                                    </p:animEffect>
                                  </p:childTnLst>
                                  <p:subTnLst>
                                    <p:audio>
                                      <p:cMediaNode>
                                        <p:cTn display="0" masterRel="sameClick">
                                          <p:stCondLst>
                                            <p:cond evt="begin" delay="0">
                                              <p:tn val="44"/>
                                            </p:cond>
                                          </p:stCondLst>
                                          <p:endCondLst>
                                            <p:cond evt="onStopAudio" delay="0">
                                              <p:tgtEl>
                                                <p:sldTgt/>
                                              </p:tgtEl>
                                            </p:cond>
                                          </p:endCondLst>
                                        </p:cTn>
                                        <p:tgtEl>
                                          <p:sndTgt r:embed="rId3" name="C&amp;T2.wav"/>
                                        </p:tgtEl>
                                      </p:cMediaNode>
                                    </p:audio>
                                  </p:subTnLst>
                                </p:cTn>
                              </p:par>
                              <p:par>
                                <p:cTn id="47" presetID="13" presetClass="exit" presetSubtype="16" fill="hold" grpId="1" nodeType="withEffect">
                                  <p:stCondLst>
                                    <p:cond delay="0"/>
                                  </p:stCondLst>
                                  <p:childTnLst>
                                    <p:animEffect transition="out" filter="plus(in)">
                                      <p:cBhvr>
                                        <p:cTn id="48" dur="500"/>
                                        <p:tgtEl>
                                          <p:spTgt spid="177330"/>
                                        </p:tgtEl>
                                      </p:cBhvr>
                                    </p:animEffect>
                                    <p:set>
                                      <p:cBhvr>
                                        <p:cTn id="49" dur="1" fill="hold">
                                          <p:stCondLst>
                                            <p:cond delay="499"/>
                                          </p:stCondLst>
                                        </p:cTn>
                                        <p:tgtEl>
                                          <p:spTgt spid="177330"/>
                                        </p:tgtEl>
                                        <p:attrNameLst>
                                          <p:attrName>style.visibility</p:attrName>
                                        </p:attrNameLst>
                                      </p:cBhvr>
                                      <p:to>
                                        <p:strVal val="hidden"/>
                                      </p:to>
                                    </p:set>
                                  </p:childTnLst>
                                </p:cTn>
                              </p:par>
                            </p:childTnLst>
                          </p:cTn>
                        </p:par>
                      </p:childTnLst>
                    </p:cTn>
                  </p:par>
                </p:childTnLst>
              </p:cTn>
              <p:nextCondLst>
                <p:cond evt="onClick" delay="0">
                  <p:tgtEl>
                    <p:spTgt spid="177323"/>
                  </p:tgtEl>
                </p:cond>
              </p:nextCondLst>
            </p:seq>
            <p:seq concurrent="1" nextAc="seek">
              <p:cTn id="50" restart="whenNotActive" fill="hold" evtFilter="cancelBubble" nodeType="interactiveSeq">
                <p:stCondLst>
                  <p:cond evt="onClick" delay="0">
                    <p:tgtEl>
                      <p:spTgt spid="177325"/>
                    </p:tgtEl>
                  </p:cond>
                </p:stCondLst>
                <p:endSync evt="end" delay="0">
                  <p:rtn val="all"/>
                </p:endSync>
                <p:childTnLst>
                  <p:par>
                    <p:cTn id="51" fill="hold">
                      <p:stCondLst>
                        <p:cond delay="0"/>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77331"/>
                                        </p:tgtEl>
                                        <p:attrNameLst>
                                          <p:attrName>style.visibility</p:attrName>
                                        </p:attrNameLst>
                                      </p:cBhvr>
                                      <p:to>
                                        <p:strVal val="visible"/>
                                      </p:to>
                                    </p:set>
                                    <p:animEffect transition="in" filter="fade">
                                      <p:cBhvr>
                                        <p:cTn id="55" dur="1000"/>
                                        <p:tgtEl>
                                          <p:spTgt spid="177331"/>
                                        </p:tgtEl>
                                      </p:cBhvr>
                                    </p:animEffect>
                                    <p:anim calcmode="lin" valueType="num">
                                      <p:cBhvr>
                                        <p:cTn id="56" dur="1000" fill="hold"/>
                                        <p:tgtEl>
                                          <p:spTgt spid="177331"/>
                                        </p:tgtEl>
                                        <p:attrNameLst>
                                          <p:attrName>ppt_x</p:attrName>
                                        </p:attrNameLst>
                                      </p:cBhvr>
                                      <p:tavLst>
                                        <p:tav tm="0">
                                          <p:val>
                                            <p:strVal val="#ppt_x"/>
                                          </p:val>
                                        </p:tav>
                                        <p:tav tm="100000">
                                          <p:val>
                                            <p:strVal val="#ppt_x"/>
                                          </p:val>
                                        </p:tav>
                                      </p:tavLst>
                                    </p:anim>
                                    <p:anim calcmode="lin" valueType="num">
                                      <p:cBhvr>
                                        <p:cTn id="57" dur="1000" fill="hold"/>
                                        <p:tgtEl>
                                          <p:spTgt spid="17733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nodeType="clickEffect">
                                  <p:stCondLst>
                                    <p:cond delay="0"/>
                                  </p:stCondLst>
                                  <p:childTnLst>
                                    <p:set>
                                      <p:cBhvr>
                                        <p:cTn id="61" dur="1" fill="hold">
                                          <p:stCondLst>
                                            <p:cond delay="0"/>
                                          </p:stCondLst>
                                        </p:cTn>
                                        <p:tgtEl>
                                          <p:spTgt spid="177306"/>
                                        </p:tgtEl>
                                        <p:attrNameLst>
                                          <p:attrName>style.visibility</p:attrName>
                                        </p:attrNameLst>
                                      </p:cBhvr>
                                      <p:to>
                                        <p:strVal val="visible"/>
                                      </p:to>
                                    </p:set>
                                    <p:animEffect transition="in" filter="wedge">
                                      <p:cBhvr>
                                        <p:cTn id="62" dur="2000"/>
                                        <p:tgtEl>
                                          <p:spTgt spid="177306"/>
                                        </p:tgtEl>
                                      </p:cBhvr>
                                    </p:animEffect>
                                  </p:childTnLst>
                                  <p:subTnLst>
                                    <p:audio>
                                      <p:cMediaNode>
                                        <p:cTn display="0" masterRel="sameClick">
                                          <p:stCondLst>
                                            <p:cond evt="begin" delay="0">
                                              <p:tn val="60"/>
                                            </p:cond>
                                          </p:stCondLst>
                                          <p:endCondLst>
                                            <p:cond evt="onStopAudio" delay="0">
                                              <p:tgtEl>
                                                <p:sldTgt/>
                                              </p:tgtEl>
                                            </p:cond>
                                          </p:endCondLst>
                                        </p:cTn>
                                        <p:tgtEl>
                                          <p:sndTgt r:embed="rId3" name="C&amp;T2.wav"/>
                                        </p:tgtEl>
                                      </p:cMediaNode>
                                    </p:audio>
                                  </p:subTnLst>
                                </p:cTn>
                              </p:par>
                              <p:par>
                                <p:cTn id="63" presetID="13" presetClass="exit" presetSubtype="16" fill="hold" grpId="1" nodeType="withEffect">
                                  <p:stCondLst>
                                    <p:cond delay="0"/>
                                  </p:stCondLst>
                                  <p:childTnLst>
                                    <p:animEffect transition="out" filter="plus(in)">
                                      <p:cBhvr>
                                        <p:cTn id="64" dur="500"/>
                                        <p:tgtEl>
                                          <p:spTgt spid="177331"/>
                                        </p:tgtEl>
                                      </p:cBhvr>
                                    </p:animEffect>
                                    <p:set>
                                      <p:cBhvr>
                                        <p:cTn id="65" dur="1" fill="hold">
                                          <p:stCondLst>
                                            <p:cond delay="499"/>
                                          </p:stCondLst>
                                        </p:cTn>
                                        <p:tgtEl>
                                          <p:spTgt spid="177331"/>
                                        </p:tgtEl>
                                        <p:attrNameLst>
                                          <p:attrName>style.visibility</p:attrName>
                                        </p:attrNameLst>
                                      </p:cBhvr>
                                      <p:to>
                                        <p:strVal val="hidden"/>
                                      </p:to>
                                    </p:set>
                                  </p:childTnLst>
                                </p:cTn>
                              </p:par>
                            </p:childTnLst>
                          </p:cTn>
                        </p:par>
                      </p:childTnLst>
                    </p:cTn>
                  </p:par>
                </p:childTnLst>
              </p:cTn>
              <p:nextCondLst>
                <p:cond evt="onClick" delay="0">
                  <p:tgtEl>
                    <p:spTgt spid="177325"/>
                  </p:tgtEl>
                </p:cond>
              </p:nextCondLst>
            </p:seq>
            <p:seq concurrent="1" nextAc="seek">
              <p:cTn id="66" restart="whenNotActive" fill="hold" evtFilter="cancelBubble" nodeType="interactiveSeq">
                <p:stCondLst>
                  <p:cond evt="onClick" delay="0">
                    <p:tgtEl>
                      <p:spTgt spid="177322"/>
                    </p:tgtEl>
                  </p:cond>
                </p:stCondLst>
                <p:endSync evt="end" delay="0">
                  <p:rtn val="all"/>
                </p:endSync>
                <p:childTnLst>
                  <p:par>
                    <p:cTn id="67" fill="hold">
                      <p:stCondLst>
                        <p:cond delay="0"/>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177329"/>
                                        </p:tgtEl>
                                        <p:attrNameLst>
                                          <p:attrName>style.visibility</p:attrName>
                                        </p:attrNameLst>
                                      </p:cBhvr>
                                      <p:to>
                                        <p:strVal val="visible"/>
                                      </p:to>
                                    </p:set>
                                    <p:animEffect transition="in" filter="fade">
                                      <p:cBhvr>
                                        <p:cTn id="71" dur="1000"/>
                                        <p:tgtEl>
                                          <p:spTgt spid="177329"/>
                                        </p:tgtEl>
                                      </p:cBhvr>
                                    </p:animEffect>
                                    <p:anim calcmode="lin" valueType="num">
                                      <p:cBhvr>
                                        <p:cTn id="72" dur="1000" fill="hold"/>
                                        <p:tgtEl>
                                          <p:spTgt spid="177329"/>
                                        </p:tgtEl>
                                        <p:attrNameLst>
                                          <p:attrName>ppt_x</p:attrName>
                                        </p:attrNameLst>
                                      </p:cBhvr>
                                      <p:tavLst>
                                        <p:tav tm="0">
                                          <p:val>
                                            <p:strVal val="#ppt_x"/>
                                          </p:val>
                                        </p:tav>
                                        <p:tav tm="100000">
                                          <p:val>
                                            <p:strVal val="#ppt_x"/>
                                          </p:val>
                                        </p:tav>
                                      </p:tavLst>
                                    </p:anim>
                                    <p:anim calcmode="lin" valueType="num">
                                      <p:cBhvr>
                                        <p:cTn id="73" dur="1000" fill="hold"/>
                                        <p:tgtEl>
                                          <p:spTgt spid="17732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6" fill="hold" nodeType="clickEffect">
                                  <p:stCondLst>
                                    <p:cond delay="0"/>
                                  </p:stCondLst>
                                  <p:childTnLst>
                                    <p:set>
                                      <p:cBhvr>
                                        <p:cTn id="77" dur="1" fill="hold">
                                          <p:stCondLst>
                                            <p:cond delay="0"/>
                                          </p:stCondLst>
                                        </p:cTn>
                                        <p:tgtEl>
                                          <p:spTgt spid="177271"/>
                                        </p:tgtEl>
                                        <p:attrNameLst>
                                          <p:attrName>style.visibility</p:attrName>
                                        </p:attrNameLst>
                                      </p:cBhvr>
                                      <p:to>
                                        <p:strVal val="visible"/>
                                      </p:to>
                                    </p:set>
                                    <p:animEffect transition="in" filter="barn(inHorizontal)">
                                      <p:cBhvr>
                                        <p:cTn id="78" dur="2000"/>
                                        <p:tgtEl>
                                          <p:spTgt spid="177271"/>
                                        </p:tgtEl>
                                      </p:cBhvr>
                                    </p:animEffect>
                                  </p:childTnLst>
                                  <p:subTnLst>
                                    <p:audio>
                                      <p:cMediaNode>
                                        <p:cTn display="0" masterRel="sameClick">
                                          <p:stCondLst>
                                            <p:cond evt="begin" delay="0">
                                              <p:tn val="76"/>
                                            </p:cond>
                                          </p:stCondLst>
                                          <p:endCondLst>
                                            <p:cond evt="onStopAudio" delay="0">
                                              <p:tgtEl>
                                                <p:sldTgt/>
                                              </p:tgtEl>
                                            </p:cond>
                                          </p:endCondLst>
                                        </p:cTn>
                                        <p:tgtEl>
                                          <p:sndTgt r:embed="rId3" name="C&amp;T2.wav"/>
                                        </p:tgtEl>
                                      </p:cMediaNode>
                                    </p:audio>
                                  </p:subTnLst>
                                </p:cTn>
                              </p:par>
                              <p:par>
                                <p:cTn id="79" presetID="13" presetClass="exit" presetSubtype="16" fill="hold" grpId="1" nodeType="withEffect">
                                  <p:stCondLst>
                                    <p:cond delay="0"/>
                                  </p:stCondLst>
                                  <p:childTnLst>
                                    <p:animEffect transition="out" filter="plus(in)">
                                      <p:cBhvr>
                                        <p:cTn id="80" dur="500"/>
                                        <p:tgtEl>
                                          <p:spTgt spid="177329"/>
                                        </p:tgtEl>
                                      </p:cBhvr>
                                    </p:animEffect>
                                    <p:set>
                                      <p:cBhvr>
                                        <p:cTn id="81" dur="1" fill="hold">
                                          <p:stCondLst>
                                            <p:cond delay="499"/>
                                          </p:stCondLst>
                                        </p:cTn>
                                        <p:tgtEl>
                                          <p:spTgt spid="177329"/>
                                        </p:tgtEl>
                                        <p:attrNameLst>
                                          <p:attrName>style.visibility</p:attrName>
                                        </p:attrNameLst>
                                      </p:cBhvr>
                                      <p:to>
                                        <p:strVal val="hidden"/>
                                      </p:to>
                                    </p:set>
                                  </p:childTnLst>
                                </p:cTn>
                              </p:par>
                            </p:childTnLst>
                          </p:cTn>
                        </p:par>
                      </p:childTnLst>
                    </p:cTn>
                  </p:par>
                </p:childTnLst>
              </p:cTn>
              <p:nextCondLst>
                <p:cond evt="onClick" delay="0">
                  <p:tgtEl>
                    <p:spTgt spid="177322"/>
                  </p:tgtEl>
                </p:cond>
              </p:nextCondLst>
            </p:seq>
            <p:seq concurrent="1" nextAc="seek">
              <p:cTn id="82" restart="whenNotActive" fill="hold" evtFilter="cancelBubble" nodeType="interactiveSeq">
                <p:stCondLst>
                  <p:cond evt="onClick" delay="0">
                    <p:tgtEl>
                      <p:spTgt spid="177321"/>
                    </p:tgtEl>
                  </p:cond>
                </p:stCondLst>
                <p:endSync evt="end" delay="0">
                  <p:rtn val="all"/>
                </p:endSync>
                <p:childTnLst>
                  <p:par>
                    <p:cTn id="83" fill="hold">
                      <p:stCondLst>
                        <p:cond delay="0"/>
                      </p:stCondLst>
                      <p:childTnLst>
                        <p:par>
                          <p:cTn id="84" fill="hold">
                            <p:stCondLst>
                              <p:cond delay="0"/>
                            </p:stCondLst>
                            <p:childTnLst>
                              <p:par>
                                <p:cTn id="85" presetID="47" presetClass="entr" presetSubtype="0" fill="hold" grpId="0" nodeType="clickEffect">
                                  <p:stCondLst>
                                    <p:cond delay="0"/>
                                  </p:stCondLst>
                                  <p:childTnLst>
                                    <p:set>
                                      <p:cBhvr>
                                        <p:cTn id="86" dur="1" fill="hold">
                                          <p:stCondLst>
                                            <p:cond delay="0"/>
                                          </p:stCondLst>
                                        </p:cTn>
                                        <p:tgtEl>
                                          <p:spTgt spid="177327"/>
                                        </p:tgtEl>
                                        <p:attrNameLst>
                                          <p:attrName>style.visibility</p:attrName>
                                        </p:attrNameLst>
                                      </p:cBhvr>
                                      <p:to>
                                        <p:strVal val="visible"/>
                                      </p:to>
                                    </p:set>
                                    <p:animEffect transition="in" filter="fade">
                                      <p:cBhvr>
                                        <p:cTn id="87" dur="1000"/>
                                        <p:tgtEl>
                                          <p:spTgt spid="177327"/>
                                        </p:tgtEl>
                                      </p:cBhvr>
                                    </p:animEffect>
                                    <p:anim calcmode="lin" valueType="num">
                                      <p:cBhvr>
                                        <p:cTn id="88" dur="1000" fill="hold"/>
                                        <p:tgtEl>
                                          <p:spTgt spid="177327"/>
                                        </p:tgtEl>
                                        <p:attrNameLst>
                                          <p:attrName>ppt_x</p:attrName>
                                        </p:attrNameLst>
                                      </p:cBhvr>
                                      <p:tavLst>
                                        <p:tav tm="0">
                                          <p:val>
                                            <p:strVal val="#ppt_x"/>
                                          </p:val>
                                        </p:tav>
                                        <p:tav tm="100000">
                                          <p:val>
                                            <p:strVal val="#ppt_x"/>
                                          </p:val>
                                        </p:tav>
                                      </p:tavLst>
                                    </p:anim>
                                    <p:anim calcmode="lin" valueType="num">
                                      <p:cBhvr>
                                        <p:cTn id="89" dur="1000" fill="hold"/>
                                        <p:tgtEl>
                                          <p:spTgt spid="177327"/>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6" presetClass="entr" presetSubtype="26" fill="hold" nodeType="clickEffect">
                                  <p:stCondLst>
                                    <p:cond delay="0"/>
                                  </p:stCondLst>
                                  <p:childTnLst>
                                    <p:set>
                                      <p:cBhvr>
                                        <p:cTn id="93" dur="1" fill="hold">
                                          <p:stCondLst>
                                            <p:cond delay="0"/>
                                          </p:stCondLst>
                                        </p:cTn>
                                        <p:tgtEl>
                                          <p:spTgt spid="177254"/>
                                        </p:tgtEl>
                                        <p:attrNameLst>
                                          <p:attrName>style.visibility</p:attrName>
                                        </p:attrNameLst>
                                      </p:cBhvr>
                                      <p:to>
                                        <p:strVal val="visible"/>
                                      </p:to>
                                    </p:set>
                                    <p:animEffect transition="in" filter="barn(inHorizontal)">
                                      <p:cBhvr>
                                        <p:cTn id="94" dur="2000"/>
                                        <p:tgtEl>
                                          <p:spTgt spid="177254"/>
                                        </p:tgtEl>
                                      </p:cBhvr>
                                    </p:animEffect>
                                  </p:childTnLst>
                                  <p:subTnLst>
                                    <p:audio>
                                      <p:cMediaNode>
                                        <p:cTn display="0" masterRel="sameClick">
                                          <p:stCondLst>
                                            <p:cond evt="begin" delay="0">
                                              <p:tn val="92"/>
                                            </p:cond>
                                          </p:stCondLst>
                                          <p:endCondLst>
                                            <p:cond evt="onStopAudio" delay="0">
                                              <p:tgtEl>
                                                <p:sldTgt/>
                                              </p:tgtEl>
                                            </p:cond>
                                          </p:endCondLst>
                                        </p:cTn>
                                        <p:tgtEl>
                                          <p:sndTgt r:embed="rId3" name="C&amp;T2.wav"/>
                                        </p:tgtEl>
                                      </p:cMediaNode>
                                    </p:audio>
                                  </p:subTnLst>
                                </p:cTn>
                              </p:par>
                              <p:par>
                                <p:cTn id="95" presetID="13" presetClass="exit" presetSubtype="16" fill="hold" grpId="1" nodeType="withEffect">
                                  <p:stCondLst>
                                    <p:cond delay="0"/>
                                  </p:stCondLst>
                                  <p:childTnLst>
                                    <p:animEffect transition="out" filter="plus(in)">
                                      <p:cBhvr>
                                        <p:cTn id="96" dur="500"/>
                                        <p:tgtEl>
                                          <p:spTgt spid="177327"/>
                                        </p:tgtEl>
                                      </p:cBhvr>
                                    </p:animEffect>
                                    <p:set>
                                      <p:cBhvr>
                                        <p:cTn id="97" dur="1" fill="hold">
                                          <p:stCondLst>
                                            <p:cond delay="499"/>
                                          </p:stCondLst>
                                        </p:cTn>
                                        <p:tgtEl>
                                          <p:spTgt spid="177327"/>
                                        </p:tgtEl>
                                        <p:attrNameLst>
                                          <p:attrName>style.visibility</p:attrName>
                                        </p:attrNameLst>
                                      </p:cBhvr>
                                      <p:to>
                                        <p:strVal val="hidden"/>
                                      </p:to>
                                    </p:set>
                                  </p:childTnLst>
                                </p:cTn>
                              </p:par>
                            </p:childTnLst>
                          </p:cTn>
                        </p:par>
                      </p:childTnLst>
                    </p:cTn>
                  </p:par>
                </p:childTnLst>
              </p:cTn>
              <p:nextCondLst>
                <p:cond evt="onClick" delay="0">
                  <p:tgtEl>
                    <p:spTgt spid="177321"/>
                  </p:tgtEl>
                </p:cond>
              </p:nextCondLst>
            </p:seq>
            <p:seq concurrent="1" nextAc="seek">
              <p:cTn id="98" restart="whenNotActive" fill="hold" evtFilter="cancelBubble" nodeType="interactiveSeq">
                <p:stCondLst>
                  <p:cond evt="onClick" delay="0">
                    <p:tgtEl>
                      <p:spTgt spid="177324"/>
                    </p:tgtEl>
                  </p:cond>
                </p:stCondLst>
                <p:endSync evt="end" delay="0">
                  <p:rtn val="all"/>
                </p:endSync>
                <p:childTnLst>
                  <p:par>
                    <p:cTn id="99" fill="hold">
                      <p:stCondLst>
                        <p:cond delay="0"/>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177332"/>
                                        </p:tgtEl>
                                        <p:attrNameLst>
                                          <p:attrName>style.visibility</p:attrName>
                                        </p:attrNameLst>
                                      </p:cBhvr>
                                      <p:to>
                                        <p:strVal val="visible"/>
                                      </p:to>
                                    </p:set>
                                    <p:animEffect transition="in" filter="fade">
                                      <p:cBhvr>
                                        <p:cTn id="103" dur="1000"/>
                                        <p:tgtEl>
                                          <p:spTgt spid="177332"/>
                                        </p:tgtEl>
                                      </p:cBhvr>
                                    </p:animEffect>
                                    <p:anim calcmode="lin" valueType="num">
                                      <p:cBhvr>
                                        <p:cTn id="104" dur="1000" fill="hold"/>
                                        <p:tgtEl>
                                          <p:spTgt spid="177332"/>
                                        </p:tgtEl>
                                        <p:attrNameLst>
                                          <p:attrName>ppt_x</p:attrName>
                                        </p:attrNameLst>
                                      </p:cBhvr>
                                      <p:tavLst>
                                        <p:tav tm="0">
                                          <p:val>
                                            <p:strVal val="#ppt_x"/>
                                          </p:val>
                                        </p:tav>
                                        <p:tav tm="100000">
                                          <p:val>
                                            <p:strVal val="#ppt_x"/>
                                          </p:val>
                                        </p:tav>
                                      </p:tavLst>
                                    </p:anim>
                                    <p:anim calcmode="lin" valueType="num">
                                      <p:cBhvr>
                                        <p:cTn id="105" dur="1000" fill="hold"/>
                                        <p:tgtEl>
                                          <p:spTgt spid="17733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6" fill="hold" nodeType="clickEffect">
                                  <p:stCondLst>
                                    <p:cond delay="0"/>
                                  </p:stCondLst>
                                  <p:childTnLst>
                                    <p:set>
                                      <p:cBhvr>
                                        <p:cTn id="109" dur="1" fill="hold">
                                          <p:stCondLst>
                                            <p:cond delay="0"/>
                                          </p:stCondLst>
                                        </p:cTn>
                                        <p:tgtEl>
                                          <p:spTgt spid="177287"/>
                                        </p:tgtEl>
                                        <p:attrNameLst>
                                          <p:attrName>style.visibility</p:attrName>
                                        </p:attrNameLst>
                                      </p:cBhvr>
                                      <p:to>
                                        <p:strVal val="visible"/>
                                      </p:to>
                                    </p:set>
                                    <p:animEffect transition="in" filter="barn(inHorizontal)">
                                      <p:cBhvr>
                                        <p:cTn id="110" dur="2000"/>
                                        <p:tgtEl>
                                          <p:spTgt spid="177287"/>
                                        </p:tgtEl>
                                      </p:cBhvr>
                                    </p:animEffect>
                                  </p:childTnLst>
                                  <p:subTnLst>
                                    <p:audio>
                                      <p:cMediaNode>
                                        <p:cTn display="0" masterRel="sameClick">
                                          <p:stCondLst>
                                            <p:cond evt="begin" delay="0">
                                              <p:tn val="108"/>
                                            </p:cond>
                                          </p:stCondLst>
                                          <p:endCondLst>
                                            <p:cond evt="onStopAudio" delay="0">
                                              <p:tgtEl>
                                                <p:sldTgt/>
                                              </p:tgtEl>
                                            </p:cond>
                                          </p:endCondLst>
                                        </p:cTn>
                                        <p:tgtEl>
                                          <p:sndTgt r:embed="rId3" name="C&amp;T2.wav"/>
                                        </p:tgtEl>
                                      </p:cMediaNode>
                                    </p:audio>
                                  </p:subTnLst>
                                </p:cTn>
                              </p:par>
                              <p:par>
                                <p:cTn id="111" presetID="13" presetClass="exit" presetSubtype="16" fill="hold" grpId="1" nodeType="withEffect">
                                  <p:stCondLst>
                                    <p:cond delay="0"/>
                                  </p:stCondLst>
                                  <p:childTnLst>
                                    <p:animEffect transition="out" filter="plus(in)">
                                      <p:cBhvr>
                                        <p:cTn id="112" dur="500"/>
                                        <p:tgtEl>
                                          <p:spTgt spid="177332"/>
                                        </p:tgtEl>
                                      </p:cBhvr>
                                    </p:animEffect>
                                    <p:set>
                                      <p:cBhvr>
                                        <p:cTn id="113" dur="1" fill="hold">
                                          <p:stCondLst>
                                            <p:cond delay="499"/>
                                          </p:stCondLst>
                                        </p:cTn>
                                        <p:tgtEl>
                                          <p:spTgt spid="177332"/>
                                        </p:tgtEl>
                                        <p:attrNameLst>
                                          <p:attrName>style.visibility</p:attrName>
                                        </p:attrNameLst>
                                      </p:cBhvr>
                                      <p:to>
                                        <p:strVal val="hidden"/>
                                      </p:to>
                                    </p:set>
                                  </p:childTnLst>
                                </p:cTn>
                              </p:par>
                            </p:childTnLst>
                          </p:cTn>
                        </p:par>
                      </p:childTnLst>
                    </p:cTn>
                  </p:par>
                </p:childTnLst>
              </p:cTn>
              <p:nextCondLst>
                <p:cond evt="onClick" delay="0">
                  <p:tgtEl>
                    <p:spTgt spid="177324"/>
                  </p:tgtEl>
                </p:cond>
              </p:nextCondLst>
            </p:seq>
            <p:seq concurrent="1" nextAc="seek">
              <p:cTn id="114" restart="whenNotActive" fill="hold" evtFilter="cancelBubble" nodeType="interactiveSeq">
                <p:stCondLst>
                  <p:cond evt="onClick" delay="0">
                    <p:tgtEl>
                      <p:spTgt spid="177333"/>
                    </p:tgtEl>
                  </p:cond>
                </p:stCondLst>
                <p:endSync evt="end" delay="0">
                  <p:rtn val="all"/>
                </p:endSync>
                <p:childTnLst>
                  <p:par>
                    <p:cTn id="115" fill="hold">
                      <p:stCondLst>
                        <p:cond delay="0"/>
                      </p:stCondLst>
                      <p:childTnLst>
                        <p:par>
                          <p:cTn id="116" fill="hold">
                            <p:stCondLst>
                              <p:cond delay="0"/>
                            </p:stCondLst>
                            <p:childTnLst>
                              <p:par>
                                <p:cTn id="117" presetID="16" presetClass="entr" presetSubtype="26" fill="hold" nodeType="clickEffect">
                                  <p:stCondLst>
                                    <p:cond delay="0"/>
                                  </p:stCondLst>
                                  <p:childTnLst>
                                    <p:set>
                                      <p:cBhvr>
                                        <p:cTn id="118" dur="1" fill="hold">
                                          <p:stCondLst>
                                            <p:cond delay="0"/>
                                          </p:stCondLst>
                                        </p:cTn>
                                        <p:tgtEl>
                                          <p:spTgt spid="177298"/>
                                        </p:tgtEl>
                                        <p:attrNameLst>
                                          <p:attrName>style.visibility</p:attrName>
                                        </p:attrNameLst>
                                      </p:cBhvr>
                                      <p:to>
                                        <p:strVal val="visible"/>
                                      </p:to>
                                    </p:set>
                                    <p:animEffect transition="in" filter="barn(inHorizontal)">
                                      <p:cBhvr>
                                        <p:cTn id="119" dur="2000"/>
                                        <p:tgtEl>
                                          <p:spTgt spid="177298"/>
                                        </p:tgtEl>
                                      </p:cBhvr>
                                    </p:animEffect>
                                  </p:childTnLst>
                                  <p:subTnLst>
                                    <p:audio>
                                      <p:cMediaNode>
                                        <p:cTn display="0" masterRel="sameClick">
                                          <p:stCondLst>
                                            <p:cond evt="begin" delay="0">
                                              <p:tn val="117"/>
                                            </p:cond>
                                          </p:stCondLst>
                                          <p:endCondLst>
                                            <p:cond evt="onStopAudio" delay="0">
                                              <p:tgtEl>
                                                <p:sldTgt/>
                                              </p:tgtEl>
                                            </p:cond>
                                          </p:endCondLst>
                                        </p:cTn>
                                        <p:tgtEl>
                                          <p:sndTgt r:embed="rId4" name="vo tay.WAV"/>
                                        </p:tgtEl>
                                      </p:cMediaNode>
                                    </p:audio>
                                  </p:subTnLst>
                                </p:cTn>
                              </p:par>
                            </p:childTnLst>
                          </p:cTn>
                        </p:par>
                      </p:childTnLst>
                    </p:cTn>
                  </p:par>
                  <p:par>
                    <p:cTn id="120" fill="hold">
                      <p:stCondLst>
                        <p:cond delay="indefinite"/>
                      </p:stCondLst>
                      <p:childTnLst>
                        <p:par>
                          <p:cTn id="121" fill="hold">
                            <p:stCondLst>
                              <p:cond delay="0"/>
                            </p:stCondLst>
                            <p:childTnLst>
                              <p:par>
                                <p:cTn id="122" presetID="13" presetClass="exit" presetSubtype="16" fill="hold" nodeType="clickEffect">
                                  <p:stCondLst>
                                    <p:cond delay="0"/>
                                  </p:stCondLst>
                                  <p:childTnLst>
                                    <p:animEffect transition="out" filter="plus(in)">
                                      <p:cBhvr>
                                        <p:cTn id="123" dur="2000"/>
                                        <p:tgtEl>
                                          <p:spTgt spid="177298"/>
                                        </p:tgtEl>
                                      </p:cBhvr>
                                    </p:animEffect>
                                    <p:set>
                                      <p:cBhvr>
                                        <p:cTn id="124" dur="1" fill="hold">
                                          <p:stCondLst>
                                            <p:cond delay="1999"/>
                                          </p:stCondLst>
                                        </p:cTn>
                                        <p:tgtEl>
                                          <p:spTgt spid="177298"/>
                                        </p:tgtEl>
                                        <p:attrNameLst>
                                          <p:attrName>style.visibility</p:attrName>
                                        </p:attrNameLst>
                                      </p:cBhvr>
                                      <p:to>
                                        <p:strVal val="hidden"/>
                                      </p:to>
                                    </p:set>
                                  </p:childTnLst>
                                </p:cTn>
                              </p:par>
                            </p:childTnLst>
                          </p:cTn>
                        </p:par>
                      </p:childTnLst>
                    </p:cTn>
                  </p:par>
                </p:childTnLst>
              </p:cTn>
              <p:nextCondLst>
                <p:cond evt="onClick" delay="0">
                  <p:tgtEl>
                    <p:spTgt spid="177333"/>
                  </p:tgtEl>
                </p:cond>
              </p:nextCondLst>
            </p:seq>
          </p:childTnLst>
        </p:cTn>
      </p:par>
    </p:tnLst>
    <p:bldLst>
      <p:bldP spid="177326" grpId="0"/>
      <p:bldP spid="177326" grpId="1"/>
      <p:bldP spid="177327" grpId="0"/>
      <p:bldP spid="177327" grpId="1"/>
      <p:bldP spid="177328" grpId="0"/>
      <p:bldP spid="177328" grpId="1"/>
      <p:bldP spid="177329" grpId="0"/>
      <p:bldP spid="177329" grpId="1"/>
      <p:bldP spid="177330" grpId="0"/>
      <p:bldP spid="177330" grpId="1"/>
      <p:bldP spid="177331" grpId="0"/>
      <p:bldP spid="177331" grpId="1"/>
      <p:bldP spid="177332" grpId="0"/>
      <p:bldP spid="177332"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Text Box 7"/>
          <p:cNvSpPr txBox="1">
            <a:spLocks noChangeArrowheads="1"/>
          </p:cNvSpPr>
          <p:nvPr/>
        </p:nvSpPr>
        <p:spPr bwMode="auto">
          <a:xfrm>
            <a:off x="152400" y="9906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Kiểm tra bài cũ:</a:t>
            </a:r>
          </a:p>
        </p:txBody>
      </p:sp>
      <p:sp>
        <p:nvSpPr>
          <p:cNvPr id="82952" name="Text Box 8"/>
          <p:cNvSpPr txBox="1">
            <a:spLocks noChangeArrowheads="1"/>
          </p:cNvSpPr>
          <p:nvPr/>
        </p:nvSpPr>
        <p:spPr bwMode="auto">
          <a:xfrm>
            <a:off x="152400" y="1524000"/>
            <a:ext cx="9220200" cy="1066800"/>
          </a:xfrm>
          <a:prstGeom prst="rect">
            <a:avLst/>
          </a:prstGeom>
          <a:noFill/>
          <a:ln w="28575" algn="ctr">
            <a:noFill/>
            <a:miter lim="800000"/>
            <a:headEnd/>
            <a:tailEnd/>
          </a:ln>
          <a:effectLst/>
        </p:spPr>
        <p:txBody>
          <a:bodyPr>
            <a:spAutoFit/>
          </a:bodyPr>
          <a:lstStyle/>
          <a:p>
            <a:pPr eaLnBrk="1" hangingPunct="1">
              <a:spcBef>
                <a:spcPct val="50000"/>
              </a:spcBef>
            </a:pPr>
            <a:r>
              <a:rPr lang="en-US" sz="2800">
                <a:solidFill>
                  <a:schemeClr val="accent2"/>
                </a:solidFill>
              </a:rPr>
              <a:t> </a:t>
            </a:r>
            <a:r>
              <a:rPr lang="en-US" sz="2400">
                <a:solidFill>
                  <a:srgbClr val="000099"/>
                </a:solidFill>
              </a:rPr>
              <a:t>    </a:t>
            </a:r>
            <a:r>
              <a:rPr lang="en-US" sz="3200">
                <a:solidFill>
                  <a:srgbClr val="000099"/>
                </a:solidFill>
              </a:rPr>
              <a:t>Theo em, việc Lý Thường Kiệt cho quân đánh sang đất Tống để làm gì?</a:t>
            </a:r>
          </a:p>
        </p:txBody>
      </p:sp>
      <p:sp>
        <p:nvSpPr>
          <p:cNvPr id="82953" name="Text Box 9"/>
          <p:cNvSpPr txBox="1">
            <a:spLocks noChangeArrowheads="1"/>
          </p:cNvSpPr>
          <p:nvPr/>
        </p:nvSpPr>
        <p:spPr bwMode="auto">
          <a:xfrm>
            <a:off x="152400" y="2560638"/>
            <a:ext cx="9067800" cy="1554162"/>
          </a:xfrm>
          <a:prstGeom prst="rect">
            <a:avLst/>
          </a:prstGeom>
          <a:noFill/>
          <a:ln w="28575" algn="ctr">
            <a:noFill/>
            <a:miter lim="800000"/>
            <a:headEnd/>
            <a:tailEnd/>
          </a:ln>
          <a:effectLst/>
        </p:spPr>
        <p:txBody>
          <a:bodyPr>
            <a:spAutoFit/>
          </a:bodyPr>
          <a:lstStyle/>
          <a:p>
            <a:pPr eaLnBrk="1" hangingPunct="1">
              <a:spcBef>
                <a:spcPct val="50000"/>
              </a:spcBef>
            </a:pPr>
            <a:r>
              <a:rPr lang="en-US" sz="2800" b="1">
                <a:solidFill>
                  <a:schemeClr val="accent2"/>
                </a:solidFill>
              </a:rPr>
              <a:t> </a:t>
            </a:r>
            <a:r>
              <a:rPr lang="en-US" sz="3200">
                <a:solidFill>
                  <a:srgbClr val="000099"/>
                </a:solidFill>
              </a:rPr>
              <a:t>TL: Lý Thường Kiệt cho quân đánh sang đất Tống không phải để xâm lược nước Tống mà để chặn thế mạnh của giặc.</a:t>
            </a:r>
          </a:p>
        </p:txBody>
      </p:sp>
      <p:sp>
        <p:nvSpPr>
          <p:cNvPr id="82954" name="Text Box 10"/>
          <p:cNvSpPr txBox="1">
            <a:spLocks noChangeArrowheads="1"/>
          </p:cNvSpPr>
          <p:nvPr/>
        </p:nvSpPr>
        <p:spPr bwMode="auto">
          <a:xfrm>
            <a:off x="0" y="1524000"/>
            <a:ext cx="9067800" cy="1066800"/>
          </a:xfrm>
          <a:prstGeom prst="rect">
            <a:avLst/>
          </a:prstGeom>
          <a:noFill/>
          <a:ln w="28575" algn="ctr">
            <a:noFill/>
            <a:miter lim="800000"/>
            <a:headEnd/>
            <a:tailEnd/>
          </a:ln>
          <a:effectLst/>
        </p:spPr>
        <p:txBody>
          <a:bodyPr>
            <a:spAutoFit/>
          </a:bodyPr>
          <a:lstStyle/>
          <a:p>
            <a:pPr eaLnBrk="1" hangingPunct="1">
              <a:spcBef>
                <a:spcPct val="50000"/>
              </a:spcBef>
            </a:pPr>
            <a:r>
              <a:rPr lang="en-US" sz="2400">
                <a:solidFill>
                  <a:srgbClr val="000099"/>
                </a:solidFill>
              </a:rPr>
              <a:t>      </a:t>
            </a:r>
            <a:r>
              <a:rPr lang="en-US" sz="3200">
                <a:solidFill>
                  <a:srgbClr val="000099"/>
                </a:solidFill>
              </a:rPr>
              <a:t>Nêu nguyên nhân dẫn đến thắng lợi của cuộc kháng chiến chống quân Tống xâm lược lần thứ hai?</a:t>
            </a:r>
          </a:p>
        </p:txBody>
      </p:sp>
      <p:sp>
        <p:nvSpPr>
          <p:cNvPr id="82955" name="Text Box 11"/>
          <p:cNvSpPr txBox="1">
            <a:spLocks noChangeArrowheads="1"/>
          </p:cNvSpPr>
          <p:nvPr/>
        </p:nvSpPr>
        <p:spPr bwMode="auto">
          <a:xfrm>
            <a:off x="76200" y="2514600"/>
            <a:ext cx="9144000" cy="2041525"/>
          </a:xfrm>
          <a:prstGeom prst="rect">
            <a:avLst/>
          </a:prstGeom>
          <a:noFill/>
          <a:ln w="28575" algn="ctr">
            <a:noFill/>
            <a:miter lim="800000"/>
            <a:headEnd/>
            <a:tailEnd/>
          </a:ln>
          <a:effectLst/>
        </p:spPr>
        <p:txBody>
          <a:bodyPr>
            <a:spAutoFit/>
          </a:bodyPr>
          <a:lstStyle/>
          <a:p>
            <a:pPr eaLnBrk="1" hangingPunct="1">
              <a:spcBef>
                <a:spcPct val="50000"/>
              </a:spcBef>
            </a:pPr>
            <a:r>
              <a:rPr lang="en-US" sz="3200">
                <a:solidFill>
                  <a:srgbClr val="000099"/>
                </a:solidFill>
              </a:rPr>
              <a:t>TL: Dưới thời nhà Lý, bằng trí thông minh và lòng dũng cảm, nhân dân ta dưới sự chỉ huy của Lý Thường Kiệt, đã bảo vệ được nền độc lập của đất nước trước sự xâm lược của nhà Tống.</a:t>
            </a:r>
          </a:p>
        </p:txBody>
      </p:sp>
      <p:sp>
        <p:nvSpPr>
          <p:cNvPr id="82956" name="Text Box 12"/>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box(in)">
                                      <p:cBhvr>
                                        <p:cTn id="7" dur="500"/>
                                        <p:tgtEl>
                                          <p:spTgt spid="8295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952"/>
                                        </p:tgtEl>
                                        <p:attrNameLst>
                                          <p:attrName>style.visibility</p:attrName>
                                        </p:attrNameLst>
                                      </p:cBhvr>
                                      <p:to>
                                        <p:strVal val="visible"/>
                                      </p:to>
                                    </p:set>
                                    <p:animEffect transition="in" filter="box(in)">
                                      <p:cBhvr>
                                        <p:cTn id="12" dur="500"/>
                                        <p:tgtEl>
                                          <p:spTgt spid="8295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53"/>
                                        </p:tgtEl>
                                        <p:attrNameLst>
                                          <p:attrName>style.visibility</p:attrName>
                                        </p:attrNameLst>
                                      </p:cBhvr>
                                      <p:to>
                                        <p:strVal val="visible"/>
                                      </p:to>
                                    </p:set>
                                    <p:animEffect transition="in" filter="blinds(horizontal)">
                                      <p:cBhvr>
                                        <p:cTn id="17" dur="500"/>
                                        <p:tgtEl>
                                          <p:spTgt spid="8295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82952"/>
                                        </p:tgtEl>
                                      </p:cBhvr>
                                    </p:animEffect>
                                    <p:set>
                                      <p:cBhvr>
                                        <p:cTn id="22" dur="1" fill="hold">
                                          <p:stCondLst>
                                            <p:cond delay="499"/>
                                          </p:stCondLst>
                                        </p:cTn>
                                        <p:tgtEl>
                                          <p:spTgt spid="82952"/>
                                        </p:tgtEl>
                                        <p:attrNameLst>
                                          <p:attrName>style.visibility</p:attrName>
                                        </p:attrNameLst>
                                      </p:cBhvr>
                                      <p:to>
                                        <p:strVal val="hidden"/>
                                      </p:to>
                                    </p:set>
                                  </p:childTnLst>
                                </p:cTn>
                              </p:par>
                              <p:par>
                                <p:cTn id="23" presetID="3" presetClass="exit" presetSubtype="10" fill="hold" grpId="1" nodeType="withEffect">
                                  <p:stCondLst>
                                    <p:cond delay="0"/>
                                  </p:stCondLst>
                                  <p:childTnLst>
                                    <p:animEffect transition="out" filter="blinds(horizontal)">
                                      <p:cBhvr>
                                        <p:cTn id="24" dur="500"/>
                                        <p:tgtEl>
                                          <p:spTgt spid="82953"/>
                                        </p:tgtEl>
                                      </p:cBhvr>
                                    </p:animEffect>
                                    <p:set>
                                      <p:cBhvr>
                                        <p:cTn id="25" dur="1" fill="hold">
                                          <p:stCondLst>
                                            <p:cond delay="499"/>
                                          </p:stCondLst>
                                        </p:cTn>
                                        <p:tgtEl>
                                          <p:spTgt spid="8295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2954"/>
                                        </p:tgtEl>
                                        <p:attrNameLst>
                                          <p:attrName>style.visibility</p:attrName>
                                        </p:attrNameLst>
                                      </p:cBhvr>
                                      <p:to>
                                        <p:strVal val="visible"/>
                                      </p:to>
                                    </p:set>
                                    <p:animEffect transition="in" filter="blinds(horizontal)">
                                      <p:cBhvr>
                                        <p:cTn id="30" dur="500"/>
                                        <p:tgtEl>
                                          <p:spTgt spid="82954"/>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82955"/>
                                        </p:tgtEl>
                                        <p:attrNameLst>
                                          <p:attrName>style.visibility</p:attrName>
                                        </p:attrNameLst>
                                      </p:cBhvr>
                                      <p:to>
                                        <p:strVal val="visible"/>
                                      </p:to>
                                    </p:set>
                                    <p:animEffect transition="in" filter="box(in)">
                                      <p:cBhvr>
                                        <p:cTn id="35" dur="500"/>
                                        <p:tgtEl>
                                          <p:spTgt spid="82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P spid="82952" grpId="0"/>
      <p:bldP spid="82952" grpId="1"/>
      <p:bldP spid="82953" grpId="0"/>
      <p:bldP spid="82953" grpId="1"/>
      <p:bldP spid="82954" grpId="0"/>
      <p:bldP spid="829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1" name="Text Box 3"/>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71012" name="Text Box 4"/>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71013" name="Text Box 5"/>
          <p:cNvSpPr txBox="1">
            <a:spLocks noChangeArrowheads="1"/>
          </p:cNvSpPr>
          <p:nvPr/>
        </p:nvSpPr>
        <p:spPr bwMode="auto">
          <a:xfrm>
            <a:off x="381000" y="1295400"/>
            <a:ext cx="8382000" cy="579438"/>
          </a:xfrm>
          <a:prstGeom prst="rect">
            <a:avLst/>
          </a:prstGeom>
          <a:noFill/>
          <a:ln w="28575" algn="ctr">
            <a:noFill/>
            <a:miter lim="800000"/>
            <a:headEnd/>
            <a:tailEnd/>
          </a:ln>
          <a:effectLst/>
        </p:spPr>
        <p:txBody>
          <a:bodyPr>
            <a:spAutoFit/>
          </a:bodyPr>
          <a:lstStyle/>
          <a:p>
            <a:pPr>
              <a:spcBef>
                <a:spcPct val="50000"/>
              </a:spcBef>
            </a:pPr>
            <a:r>
              <a:rPr lang="en-US" sz="3200">
                <a:solidFill>
                  <a:srgbClr val="000099"/>
                </a:solidFill>
              </a:rPr>
              <a:t>Chuẩn bị bài sau :Nhà Trần và việc đắp đê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1013"/>
                                        </p:tgtEl>
                                        <p:attrNameLst>
                                          <p:attrName>style.visibility</p:attrName>
                                        </p:attrNameLst>
                                      </p:cBhvr>
                                      <p:to>
                                        <p:strVal val="visible"/>
                                      </p:to>
                                    </p:set>
                                    <p:animEffect transition="in" filter="box(in)">
                                      <p:cBhvr>
                                        <p:cTn id="7" dur="500"/>
                                        <p:tgtEl>
                                          <p:spTgt spid="171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My Thuan 01"/>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93187" name="Picture 3" descr="sun14[1]"/>
          <p:cNvPicPr>
            <a:picLocks noChangeAspect="1" noChangeArrowheads="1" noCrop="1"/>
          </p:cNvPicPr>
          <p:nvPr/>
        </p:nvPicPr>
        <p:blipFill>
          <a:blip r:embed="rId5"/>
          <a:srcRect/>
          <a:stretch>
            <a:fillRect/>
          </a:stretch>
        </p:blipFill>
        <p:spPr bwMode="auto">
          <a:xfrm>
            <a:off x="7696200" y="2590800"/>
            <a:ext cx="1219200" cy="1057275"/>
          </a:xfrm>
          <a:prstGeom prst="rect">
            <a:avLst/>
          </a:prstGeom>
          <a:noFill/>
        </p:spPr>
      </p:pic>
      <p:sp>
        <p:nvSpPr>
          <p:cNvPr id="93204" name="WordArt 20">
            <a:hlinkClick r:id="rId6" action="ppaction://hlinksldjump"/>
          </p:cNvPr>
          <p:cNvSpPr>
            <a:spLocks noChangeArrowheads="1" noChangeShapeType="1" noTextEdit="1"/>
          </p:cNvSpPr>
          <p:nvPr/>
        </p:nvSpPr>
        <p:spPr bwMode="auto">
          <a:xfrm>
            <a:off x="152400" y="228600"/>
            <a:ext cx="8877300" cy="708025"/>
          </a:xfrm>
          <a:prstGeom prst="rect">
            <a:avLst/>
          </a:prstGeom>
        </p:spPr>
        <p:txBody>
          <a:bodyPr wrap="none" fromWordArt="1">
            <a:prstTxWarp prst="textPlain">
              <a:avLst>
                <a:gd name="adj" fmla="val 50000"/>
              </a:avLst>
            </a:prstTxWarp>
          </a:bodyPr>
          <a:lstStyle/>
          <a:p>
            <a:pPr algn="ctr"/>
            <a:r>
              <a:rPr lang="vi-VN" sz="3600" b="1" kern="10" dirty="0">
                <a:ln w="19050">
                  <a:solidFill>
                    <a:srgbClr val="FFFF00"/>
                  </a:solidFill>
                  <a:round/>
                  <a:headEnd/>
                  <a:tailEnd/>
                </a:ln>
                <a:solidFill>
                  <a:srgbClr val="0033CC"/>
                </a:solidFill>
                <a:effectLst>
                  <a:outerShdw dist="35921" dir="2700000" algn="ctr" rotWithShape="0">
                    <a:srgbClr val="990000"/>
                  </a:outerShdw>
                </a:effectLst>
                <a:latin typeface="Times New Roman"/>
                <a:cs typeface="Times New Roman"/>
              </a:rPr>
              <a:t>TRƯỜNG TIỂU HỌC </a:t>
            </a:r>
            <a:r>
              <a:rPr lang="en-US" sz="3600" b="1" kern="10" smtClean="0">
                <a:ln w="19050">
                  <a:solidFill>
                    <a:srgbClr val="FFFF00"/>
                  </a:solidFill>
                  <a:round/>
                  <a:headEnd/>
                  <a:tailEnd/>
                </a:ln>
                <a:solidFill>
                  <a:srgbClr val="0033CC"/>
                </a:solidFill>
                <a:effectLst>
                  <a:outerShdw dist="35921" dir="2700000" algn="ctr" rotWithShape="0">
                    <a:srgbClr val="990000"/>
                  </a:outerShdw>
                </a:effectLst>
                <a:latin typeface="Times New Roman"/>
                <a:cs typeface="Times New Roman"/>
              </a:rPr>
              <a:t>ÁI MỘ A</a:t>
            </a:r>
            <a:endParaRPr lang="en-US" sz="3600" b="1" kern="10" dirty="0">
              <a:ln w="19050">
                <a:solidFill>
                  <a:srgbClr val="FFFF00"/>
                </a:solidFill>
                <a:round/>
                <a:headEnd/>
                <a:tailEnd/>
              </a:ln>
              <a:solidFill>
                <a:srgbClr val="0033CC"/>
              </a:solidFill>
              <a:effectLst>
                <a:outerShdw dist="35921" dir="2700000" algn="ctr" rotWithShape="0">
                  <a:srgbClr val="990000"/>
                </a:outerShdw>
              </a:effectLst>
              <a:latin typeface="Times New Roman"/>
              <a:cs typeface="Times New Roman"/>
            </a:endParaRPr>
          </a:p>
        </p:txBody>
      </p:sp>
      <p:pic>
        <p:nvPicPr>
          <p:cNvPr id="93221" name="Picture 37" descr="bflower"/>
          <p:cNvPicPr>
            <a:picLocks noChangeAspect="1" noChangeArrowheads="1" noCrop="1"/>
          </p:cNvPicPr>
          <p:nvPr/>
        </p:nvPicPr>
        <p:blipFill>
          <a:blip r:embed="rId7"/>
          <a:srcRect/>
          <a:stretch>
            <a:fillRect/>
          </a:stretch>
        </p:blipFill>
        <p:spPr bwMode="auto">
          <a:xfrm>
            <a:off x="7848600" y="6611938"/>
            <a:ext cx="381000" cy="322262"/>
          </a:xfrm>
          <a:prstGeom prst="rect">
            <a:avLst/>
          </a:prstGeom>
          <a:noFill/>
        </p:spPr>
      </p:pic>
      <p:pic>
        <p:nvPicPr>
          <p:cNvPr id="93222" name="Picture 38" descr="bflower"/>
          <p:cNvPicPr>
            <a:picLocks noChangeAspect="1" noChangeArrowheads="1" noCrop="1"/>
          </p:cNvPicPr>
          <p:nvPr/>
        </p:nvPicPr>
        <p:blipFill>
          <a:blip r:embed="rId7"/>
          <a:srcRect/>
          <a:stretch>
            <a:fillRect/>
          </a:stretch>
        </p:blipFill>
        <p:spPr bwMode="auto">
          <a:xfrm>
            <a:off x="8305800" y="6553200"/>
            <a:ext cx="381000" cy="322263"/>
          </a:xfrm>
          <a:prstGeom prst="rect">
            <a:avLst/>
          </a:prstGeom>
          <a:noFill/>
        </p:spPr>
      </p:pic>
      <p:pic>
        <p:nvPicPr>
          <p:cNvPr id="93223" name="Picture 39" descr="97"/>
          <p:cNvPicPr>
            <a:picLocks noChangeAspect="1" noChangeArrowheads="1" noCrop="1"/>
          </p:cNvPicPr>
          <p:nvPr/>
        </p:nvPicPr>
        <p:blipFill>
          <a:blip r:embed="rId8"/>
          <a:srcRect/>
          <a:stretch>
            <a:fillRect/>
          </a:stretch>
        </p:blipFill>
        <p:spPr bwMode="auto">
          <a:xfrm>
            <a:off x="2514600" y="5562600"/>
            <a:ext cx="1066800" cy="1295400"/>
          </a:xfrm>
          <a:prstGeom prst="rect">
            <a:avLst/>
          </a:prstGeom>
          <a:noFill/>
        </p:spPr>
      </p:pic>
      <p:pic>
        <p:nvPicPr>
          <p:cNvPr id="93224" name="Picture 40" descr="bflower"/>
          <p:cNvPicPr>
            <a:picLocks noChangeAspect="1" noChangeArrowheads="1" noCrop="1"/>
          </p:cNvPicPr>
          <p:nvPr/>
        </p:nvPicPr>
        <p:blipFill>
          <a:blip r:embed="rId7"/>
          <a:srcRect/>
          <a:stretch>
            <a:fillRect/>
          </a:stretch>
        </p:blipFill>
        <p:spPr bwMode="auto">
          <a:xfrm flipH="1">
            <a:off x="7620000" y="6372225"/>
            <a:ext cx="381000" cy="333375"/>
          </a:xfrm>
          <a:prstGeom prst="rect">
            <a:avLst/>
          </a:prstGeom>
          <a:noFill/>
        </p:spPr>
      </p:pic>
      <p:pic>
        <p:nvPicPr>
          <p:cNvPr id="93225" name="Picture 41" descr="bflower"/>
          <p:cNvPicPr>
            <a:picLocks noChangeAspect="1" noChangeArrowheads="1" noCrop="1"/>
          </p:cNvPicPr>
          <p:nvPr/>
        </p:nvPicPr>
        <p:blipFill>
          <a:blip r:embed="rId7"/>
          <a:srcRect/>
          <a:stretch>
            <a:fillRect/>
          </a:stretch>
        </p:blipFill>
        <p:spPr bwMode="auto">
          <a:xfrm flipH="1">
            <a:off x="8229600" y="6338888"/>
            <a:ext cx="381000" cy="333375"/>
          </a:xfrm>
          <a:prstGeom prst="rect">
            <a:avLst/>
          </a:prstGeom>
          <a:noFill/>
        </p:spPr>
      </p:pic>
      <p:pic>
        <p:nvPicPr>
          <p:cNvPr id="93226" name="Picture 42" descr="bflower"/>
          <p:cNvPicPr>
            <a:picLocks noChangeAspect="1" noChangeArrowheads="1" noCrop="1"/>
          </p:cNvPicPr>
          <p:nvPr/>
        </p:nvPicPr>
        <p:blipFill>
          <a:blip r:embed="rId7"/>
          <a:srcRect/>
          <a:stretch>
            <a:fillRect/>
          </a:stretch>
        </p:blipFill>
        <p:spPr bwMode="auto">
          <a:xfrm flipH="1">
            <a:off x="8001000" y="6219825"/>
            <a:ext cx="381000" cy="333375"/>
          </a:xfrm>
          <a:prstGeom prst="rect">
            <a:avLst/>
          </a:prstGeom>
          <a:noFill/>
        </p:spPr>
      </p:pic>
      <p:sp>
        <p:nvSpPr>
          <p:cNvPr id="93227" name="Text Box 43"/>
          <p:cNvSpPr txBox="1">
            <a:spLocks noChangeArrowheads="1"/>
          </p:cNvSpPr>
          <p:nvPr/>
        </p:nvSpPr>
        <p:spPr bwMode="auto">
          <a:xfrm>
            <a:off x="1143000" y="1219200"/>
            <a:ext cx="8001000" cy="1497013"/>
          </a:xfrm>
          <a:prstGeom prst="rect">
            <a:avLst/>
          </a:prstGeom>
          <a:noFill/>
          <a:ln w="9525">
            <a:noFill/>
            <a:miter lim="800000"/>
            <a:headEnd/>
            <a:tailEnd/>
          </a:ln>
          <a:effectLst/>
        </p:spPr>
        <p:txBody>
          <a:bodyPr>
            <a:spAutoFit/>
          </a:bodyPr>
          <a:lstStyle/>
          <a:p>
            <a:pPr algn="ctr" eaLnBrk="1" hangingPunct="1">
              <a:spcBef>
                <a:spcPct val="50000"/>
              </a:spcBef>
            </a:pPr>
            <a:r>
              <a:rPr lang="en-US" sz="2300" b="1">
                <a:solidFill>
                  <a:srgbClr val="FF0000"/>
                </a:solidFill>
              </a:rPr>
              <a:t>XIN CHÂN THÀNH CÁM ƠN</a:t>
            </a:r>
          </a:p>
          <a:p>
            <a:pPr algn="ctr" eaLnBrk="1" hangingPunct="1">
              <a:spcBef>
                <a:spcPct val="50000"/>
              </a:spcBef>
            </a:pPr>
            <a:r>
              <a:rPr lang="en-US" sz="2300" b="1">
                <a:solidFill>
                  <a:srgbClr val="FF0000"/>
                </a:solidFill>
              </a:rPr>
              <a:t>CHÚC CÁC THẦY CÔ HẠNH PHÚC !</a:t>
            </a:r>
          </a:p>
          <a:p>
            <a:pPr algn="ctr" eaLnBrk="1" hangingPunct="1">
              <a:spcBef>
                <a:spcPct val="50000"/>
              </a:spcBef>
            </a:pPr>
            <a:r>
              <a:rPr lang="en-US" sz="2300" b="1">
                <a:solidFill>
                  <a:srgbClr val="FF0000"/>
                </a:solidFill>
              </a:rPr>
              <a:t>CHÚC CÁC EM HỌC GIỎI !</a:t>
            </a:r>
          </a:p>
        </p:txBody>
      </p:sp>
      <p:pic>
        <p:nvPicPr>
          <p:cNvPr id="93228" name="Picture 44" descr="Awreath1"/>
          <p:cNvPicPr>
            <a:picLocks noChangeAspect="1" noChangeArrowheads="1" noCrop="1"/>
          </p:cNvPicPr>
          <p:nvPr/>
        </p:nvPicPr>
        <p:blipFill>
          <a:blip r:embed="rId9"/>
          <a:srcRect/>
          <a:stretch>
            <a:fillRect/>
          </a:stretch>
        </p:blipFill>
        <p:spPr bwMode="auto">
          <a:xfrm>
            <a:off x="152400" y="914400"/>
            <a:ext cx="1981200" cy="2257425"/>
          </a:xfrm>
          <a:prstGeom prst="rect">
            <a:avLst/>
          </a:prstGeom>
          <a:noFill/>
        </p:spPr>
      </p:pic>
      <p:pic>
        <p:nvPicPr>
          <p:cNvPr id="93261" name="Picture 77" descr="j0318055"/>
          <p:cNvPicPr>
            <a:picLocks noChangeAspect="1" noChangeArrowheads="1" noCrop="1"/>
          </p:cNvPicPr>
          <p:nvPr/>
        </p:nvPicPr>
        <p:blipFill>
          <a:blip r:embed="rId10"/>
          <a:srcRect/>
          <a:stretch>
            <a:fillRect/>
          </a:stretch>
        </p:blipFill>
        <p:spPr bwMode="auto">
          <a:xfrm rot="-25957848">
            <a:off x="3148013" y="5310187"/>
            <a:ext cx="666750" cy="561975"/>
          </a:xfrm>
          <a:prstGeom prst="rect">
            <a:avLst/>
          </a:prstGeom>
          <a:noFill/>
        </p:spPr>
      </p:pic>
      <p:sp>
        <p:nvSpPr>
          <p:cNvPr id="93262" name="WordArt 78"/>
          <p:cNvSpPr>
            <a:spLocks noChangeArrowheads="1" noChangeShapeType="1" noTextEdit="1"/>
          </p:cNvSpPr>
          <p:nvPr/>
        </p:nvSpPr>
        <p:spPr bwMode="auto">
          <a:xfrm>
            <a:off x="685800" y="1676400"/>
            <a:ext cx="876300" cy="257175"/>
          </a:xfrm>
          <a:prstGeom prst="rect">
            <a:avLst/>
          </a:prstGeom>
        </p:spPr>
        <p:txBody>
          <a:bodyPr spcFirstLastPara="1" wrap="none" fromWordArt="1">
            <a:prstTxWarp prst="textArchUp">
              <a:avLst>
                <a:gd name="adj" fmla="val 10800000"/>
              </a:avLst>
            </a:prstTxWarp>
          </a:bodyPr>
          <a:lstStyle/>
          <a:p>
            <a:pPr algn="ctr"/>
            <a:r>
              <a:rPr lang="en-US" kern="10">
                <a:ln w="9525">
                  <a:solidFill>
                    <a:srgbClr val="000000"/>
                  </a:solidFill>
                  <a:round/>
                  <a:headEnd/>
                  <a:tailEnd/>
                </a:ln>
                <a:solidFill>
                  <a:srgbClr val="000000"/>
                </a:solidFill>
                <a:latin typeface="Arial"/>
                <a:cs typeface="Arial"/>
              </a:rPr>
              <a:t>TỔ BỐN</a:t>
            </a:r>
          </a:p>
        </p:txBody>
      </p:sp>
      <p:pic>
        <p:nvPicPr>
          <p:cNvPr id="93265" name="Ve mien Tay (Tuan Vu).mp3">
            <a:hlinkClick r:id="" action="ppaction://media"/>
          </p:cNvPr>
          <p:cNvPicPr>
            <a:picLocks noRot="1" noChangeAspect="1" noChangeArrowheads="1"/>
          </p:cNvPicPr>
          <p:nvPr>
            <a:audioFile r:link="rId1"/>
          </p:nvPr>
        </p:nvPicPr>
        <p:blipFill>
          <a:blip r:embed="rId11"/>
          <a:srcRect/>
          <a:stretch>
            <a:fillRect/>
          </a:stretch>
        </p:blipFill>
        <p:spPr bwMode="auto">
          <a:xfrm>
            <a:off x="8763000" y="6477000"/>
            <a:ext cx="304800" cy="3048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186" fill="hold"/>
                                        <p:tgtEl>
                                          <p:spTgt spid="93265"/>
                                        </p:tgtEl>
                                      </p:cBhvr>
                                    </p:cmd>
                                  </p:childTnLst>
                                </p:cTn>
                              </p:par>
                            </p:childTnLst>
                          </p:cTn>
                        </p:par>
                      </p:childTnLst>
                    </p:cTn>
                  </p:par>
                  <p:par>
                    <p:cTn id="7" fill="hold">
                      <p:stCondLst>
                        <p:cond delay="indefinite"/>
                      </p:stCondLst>
                      <p:childTnLst>
                        <p:par>
                          <p:cTn id="8" fill="hold">
                            <p:stCondLst>
                              <p:cond delay="0"/>
                            </p:stCondLst>
                            <p:childTnLst>
                              <p:par>
                                <p:cTn id="9" presetID="4" presetClass="emph" presetSubtype="1" grpId="0" nodeType="clickEffect">
                                  <p:stCondLst>
                                    <p:cond delay="0"/>
                                  </p:stCondLst>
                                  <p:iterate type="wd">
                                    <p:tmAbs val="500"/>
                                  </p:iterate>
                                  <p:childTnLst>
                                    <p:set>
                                      <p:cBhvr override="childStyle">
                                        <p:cTn id="10" dur="indefinite"/>
                                        <p:tgtEl>
                                          <p:spTgt spid="93227"/>
                                        </p:tgtEl>
                                        <p:attrNameLst>
                                          <p:attrName>style.fontSize</p:attrName>
                                        </p:attrNameLst>
                                      </p:cBhvr>
                                      <p:to>
                                        <p:strVal val="1.5"/>
                                      </p:to>
                                    </p:set>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3265"/>
                </p:tgtEl>
              </p:cMediaNode>
            </p:audio>
          </p:childTnLst>
        </p:cTn>
      </p:par>
    </p:tnLst>
    <p:bldLst>
      <p:bldP spid="93227"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62" name="Text Box 18"/>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6163" name="Text Box 19"/>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6164" name="Text Box 20"/>
          <p:cNvSpPr txBox="1">
            <a:spLocks noChangeArrowheads="1"/>
          </p:cNvSpPr>
          <p:nvPr/>
        </p:nvSpPr>
        <p:spPr bwMode="auto">
          <a:xfrm>
            <a:off x="76200" y="9144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 Hoàn cảnh ra đời của nhà Trần:</a:t>
            </a:r>
          </a:p>
        </p:txBody>
      </p:sp>
      <p:sp>
        <p:nvSpPr>
          <p:cNvPr id="6166" name="Text Box 22"/>
          <p:cNvSpPr txBox="1">
            <a:spLocks noChangeArrowheads="1"/>
          </p:cNvSpPr>
          <p:nvPr/>
        </p:nvSpPr>
        <p:spPr bwMode="auto">
          <a:xfrm>
            <a:off x="228600" y="1905000"/>
            <a:ext cx="8915400" cy="4724400"/>
          </a:xfrm>
          <a:prstGeom prst="rect">
            <a:avLst/>
          </a:prstGeom>
          <a:noFill/>
          <a:ln w="28575" algn="ctr">
            <a:noFill/>
            <a:miter lim="800000"/>
            <a:headEnd/>
            <a:tailEnd/>
          </a:ln>
          <a:effectLst/>
        </p:spPr>
        <p:txBody>
          <a:bodyPr>
            <a:spAutoFit/>
          </a:bodyPr>
          <a:lstStyle/>
          <a:p>
            <a:pPr eaLnBrk="1" hangingPunct="1">
              <a:spcBef>
                <a:spcPct val="50000"/>
              </a:spcBef>
              <a:buFontTx/>
              <a:buChar char="-"/>
            </a:pPr>
            <a:r>
              <a:rPr lang="en-US" sz="3200">
                <a:solidFill>
                  <a:srgbClr val="000099"/>
                </a:solidFill>
              </a:rPr>
              <a:t> Chính quyền không chăm lo đến đời sống của dân ; nội bộ triều đình mâu thuẫn, nhân dân sống cơ cực ; nhiều nơi dân nghèo nổi dậy đấu tranh.</a:t>
            </a:r>
          </a:p>
          <a:p>
            <a:pPr eaLnBrk="1" hangingPunct="1">
              <a:spcBef>
                <a:spcPct val="50000"/>
              </a:spcBef>
              <a:buFontTx/>
              <a:buChar char="-"/>
            </a:pPr>
            <a:r>
              <a:rPr lang="en-US" sz="3200">
                <a:solidFill>
                  <a:srgbClr val="000099"/>
                </a:solidFill>
              </a:rPr>
              <a:t> Quân xâm lược phương Bắc thường xuyên rình rập.</a:t>
            </a:r>
          </a:p>
          <a:p>
            <a:pPr eaLnBrk="1" hangingPunct="1">
              <a:spcBef>
                <a:spcPct val="50000"/>
              </a:spcBef>
              <a:buFontTx/>
              <a:buChar char="-"/>
            </a:pPr>
            <a:r>
              <a:rPr lang="en-US" sz="3200">
                <a:solidFill>
                  <a:srgbClr val="000099"/>
                </a:solidFill>
              </a:rPr>
              <a:t>Vua Lý phải dựa vào họ Trần mới giữ được ngai vàng.</a:t>
            </a:r>
          </a:p>
          <a:p>
            <a:pPr eaLnBrk="1" hangingPunct="1">
              <a:spcBef>
                <a:spcPct val="50000"/>
              </a:spcBef>
              <a:buFontTx/>
              <a:buChar char="-"/>
            </a:pPr>
            <a:r>
              <a:rPr lang="en-US" sz="3200">
                <a:solidFill>
                  <a:srgbClr val="000099"/>
                </a:solidFill>
              </a:rPr>
              <a:t> Mọi việc trong triều đều do Trần Thủ Độ quyết định.</a:t>
            </a:r>
          </a:p>
        </p:txBody>
      </p:sp>
      <p:sp>
        <p:nvSpPr>
          <p:cNvPr id="6167" name="Text Box 23"/>
          <p:cNvSpPr txBox="1">
            <a:spLocks noChangeArrowheads="1"/>
          </p:cNvSpPr>
          <p:nvPr/>
        </p:nvSpPr>
        <p:spPr bwMode="auto">
          <a:xfrm>
            <a:off x="228600" y="1462088"/>
            <a:ext cx="3962400" cy="579437"/>
          </a:xfrm>
          <a:prstGeom prst="rect">
            <a:avLst/>
          </a:prstGeom>
          <a:noFill/>
          <a:ln w="28575" algn="ctr">
            <a:noFill/>
            <a:miter lim="800000"/>
            <a:headEnd/>
            <a:tailEnd/>
          </a:ln>
          <a:effectLst/>
        </p:spPr>
        <p:txBody>
          <a:bodyPr>
            <a:spAutoFit/>
          </a:bodyPr>
          <a:lstStyle/>
          <a:p>
            <a:pPr eaLnBrk="1" hangingPunct="1">
              <a:spcBef>
                <a:spcPct val="50000"/>
              </a:spcBef>
            </a:pPr>
            <a:r>
              <a:rPr lang="en-US" sz="3200" b="1">
                <a:solidFill>
                  <a:srgbClr val="003366"/>
                </a:solidFill>
              </a:rPr>
              <a:t>+ Nhà Lý suy yếu:</a:t>
            </a:r>
          </a:p>
        </p:txBody>
      </p:sp>
      <p:sp>
        <p:nvSpPr>
          <p:cNvPr id="6174" name="AutoShape 30"/>
          <p:cNvSpPr>
            <a:spLocks noChangeArrowheads="1"/>
          </p:cNvSpPr>
          <p:nvPr/>
        </p:nvSpPr>
        <p:spPr bwMode="auto">
          <a:xfrm>
            <a:off x="304800" y="1447800"/>
            <a:ext cx="8839200" cy="1676400"/>
          </a:xfrm>
          <a:prstGeom prst="cloudCallout">
            <a:avLst>
              <a:gd name="adj1" fmla="val -34394"/>
              <a:gd name="adj2" fmla="val 99810"/>
            </a:avLst>
          </a:prstGeom>
          <a:solidFill>
            <a:schemeClr val="bg1"/>
          </a:solidFill>
          <a:ln w="28575">
            <a:pattFill prst="dashUpDiag">
              <a:fgClr>
                <a:srgbClr val="993300"/>
              </a:fgClr>
              <a:bgClr>
                <a:srgbClr val="FFFF00"/>
              </a:bgClr>
            </a:pattFill>
            <a:round/>
            <a:headEnd/>
            <a:tailEnd/>
          </a:ln>
          <a:effectLst/>
        </p:spPr>
        <p:txBody>
          <a:bodyPr anchor="ctr"/>
          <a:lstStyle/>
          <a:p>
            <a:pPr algn="ctr" eaLnBrk="1" hangingPunct="1">
              <a:buClr>
                <a:schemeClr val="hlink"/>
              </a:buClr>
              <a:buSzPct val="60000"/>
              <a:buFont typeface="Wingdings" pitchFamily="2" charset="2"/>
              <a:buNone/>
            </a:pPr>
            <a:r>
              <a:rPr lang="en-US" sz="2800">
                <a:solidFill>
                  <a:srgbClr val="000099"/>
                </a:solidFill>
              </a:rPr>
              <a:t>    </a:t>
            </a:r>
            <a:r>
              <a:rPr lang="en-US" sz="3200">
                <a:solidFill>
                  <a:srgbClr val="000099"/>
                </a:solidFill>
              </a:rPr>
              <a:t>Hoàn cảnh nước ta cuối thế kỉ XII như thế nào  ?</a:t>
            </a:r>
            <a:endParaRPr 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63"/>
                                        </p:tgtEl>
                                        <p:attrNameLst>
                                          <p:attrName>style.visibility</p:attrName>
                                        </p:attrNameLst>
                                      </p:cBhvr>
                                      <p:to>
                                        <p:strVal val="visible"/>
                                      </p:to>
                                    </p:set>
                                    <p:animEffect transition="in" filter="blinds(horizontal)">
                                      <p:cBhvr>
                                        <p:cTn id="7" dur="500"/>
                                        <p:tgtEl>
                                          <p:spTgt spid="6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64"/>
                                        </p:tgtEl>
                                        <p:attrNameLst>
                                          <p:attrName>style.visibility</p:attrName>
                                        </p:attrNameLst>
                                      </p:cBhvr>
                                      <p:to>
                                        <p:strVal val="visible"/>
                                      </p:to>
                                    </p:set>
                                    <p:animEffect transition="in" filter="blinds(horizontal)">
                                      <p:cBhvr>
                                        <p:cTn id="12" dur="500"/>
                                        <p:tgtEl>
                                          <p:spTgt spid="61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74"/>
                                        </p:tgtEl>
                                        <p:attrNameLst>
                                          <p:attrName>style.visibility</p:attrName>
                                        </p:attrNameLst>
                                      </p:cBhvr>
                                      <p:to>
                                        <p:strVal val="visible"/>
                                      </p:to>
                                    </p:set>
                                    <p:animEffect transition="in" filter="blinds(horizontal)">
                                      <p:cBhvr>
                                        <p:cTn id="17" dur="500"/>
                                        <p:tgtEl>
                                          <p:spTgt spid="617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6174"/>
                                        </p:tgtEl>
                                      </p:cBhvr>
                                    </p:animEffect>
                                    <p:set>
                                      <p:cBhvr>
                                        <p:cTn id="22" dur="1" fill="hold">
                                          <p:stCondLst>
                                            <p:cond delay="499"/>
                                          </p:stCondLst>
                                        </p:cTn>
                                        <p:tgtEl>
                                          <p:spTgt spid="617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66"/>
                                        </p:tgtEl>
                                        <p:attrNameLst>
                                          <p:attrName>style.visibility</p:attrName>
                                        </p:attrNameLst>
                                      </p:cBhvr>
                                      <p:to>
                                        <p:strVal val="visible"/>
                                      </p:to>
                                    </p:set>
                                    <p:animEffect transition="in" filter="blinds(horizontal)">
                                      <p:cBhvr>
                                        <p:cTn id="27" dur="500"/>
                                        <p:tgtEl>
                                          <p:spTgt spid="616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67"/>
                                        </p:tgtEl>
                                        <p:attrNameLst>
                                          <p:attrName>style.visibility</p:attrName>
                                        </p:attrNameLst>
                                      </p:cBhvr>
                                      <p:to>
                                        <p:strVal val="visible"/>
                                      </p:to>
                                    </p:set>
                                    <p:animEffect transition="in" filter="blinds(horizontal)">
                                      <p:cBhvr>
                                        <p:cTn id="32" dur="500"/>
                                        <p:tgtEl>
                                          <p:spTgt spid="6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3" grpId="0"/>
      <p:bldP spid="6164" grpId="0"/>
      <p:bldP spid="6166" grpId="0"/>
      <p:bldP spid="6167" grpId="0"/>
      <p:bldP spid="6174" grpId="0" animBg="1"/>
      <p:bldP spid="617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Text Box 4"/>
          <p:cNvSpPr txBox="1">
            <a:spLocks noChangeArrowheads="1"/>
          </p:cNvSpPr>
          <p:nvPr/>
        </p:nvSpPr>
        <p:spPr bwMode="auto">
          <a:xfrm>
            <a:off x="304800" y="1600200"/>
            <a:ext cx="8686800" cy="2041525"/>
          </a:xfrm>
          <a:prstGeom prst="rect">
            <a:avLst/>
          </a:prstGeom>
          <a:noFill/>
          <a:ln w="28575" algn="ctr">
            <a:noFill/>
            <a:miter lim="800000"/>
            <a:headEnd/>
            <a:tailEnd/>
          </a:ln>
          <a:effectLst/>
        </p:spPr>
        <p:txBody>
          <a:bodyPr>
            <a:spAutoFit/>
          </a:bodyPr>
          <a:lstStyle/>
          <a:p>
            <a:pPr eaLnBrk="1" hangingPunct="1">
              <a:spcBef>
                <a:spcPct val="50000"/>
              </a:spcBef>
            </a:pPr>
            <a:r>
              <a:rPr lang="en-US" sz="3200" b="1">
                <a:solidFill>
                  <a:srgbClr val="003366"/>
                </a:solidFill>
              </a:rPr>
              <a:t>- </a:t>
            </a:r>
            <a:r>
              <a:rPr lang="en-US" sz="3200">
                <a:solidFill>
                  <a:srgbClr val="003366"/>
                </a:solidFill>
              </a:rPr>
              <a:t>Lý Huệ Tông không có con trai, truyền ngôi cho con gái là Lý Chiêu Hoàng, mới 7 tuổi.Trần Thủ Độ tìm cách để Chiêu Hoàng lấy Trần Cảnh, rồi nhường ngôi cho chồng (đầu năm 1226). </a:t>
            </a:r>
          </a:p>
        </p:txBody>
      </p:sp>
      <p:sp>
        <p:nvSpPr>
          <p:cNvPr id="154630" name="AutoShape 6"/>
          <p:cNvSpPr>
            <a:spLocks noChangeArrowheads="1"/>
          </p:cNvSpPr>
          <p:nvPr/>
        </p:nvSpPr>
        <p:spPr bwMode="auto">
          <a:xfrm>
            <a:off x="304800" y="1524000"/>
            <a:ext cx="5410200" cy="1219200"/>
          </a:xfrm>
          <a:prstGeom prst="cloudCallout">
            <a:avLst>
              <a:gd name="adj1" fmla="val -15579"/>
              <a:gd name="adj2" fmla="val 106509"/>
            </a:avLst>
          </a:prstGeom>
          <a:solidFill>
            <a:schemeClr val="bg1"/>
          </a:solidFill>
          <a:ln w="28575">
            <a:pattFill prst="dashUpDiag">
              <a:fgClr>
                <a:srgbClr val="993300"/>
              </a:fgClr>
              <a:bgClr>
                <a:srgbClr val="FFFF00"/>
              </a:bgClr>
            </a:pattFill>
            <a:round/>
            <a:headEnd/>
            <a:tailEnd/>
          </a:ln>
          <a:effectLst/>
        </p:spPr>
        <p:txBody>
          <a:bodyPr anchor="ctr"/>
          <a:lstStyle/>
          <a:p>
            <a:pPr eaLnBrk="1" hangingPunct="1">
              <a:buClr>
                <a:schemeClr val="hlink"/>
              </a:buClr>
              <a:buSzPct val="60000"/>
              <a:buFont typeface="Wingdings" pitchFamily="2" charset="2"/>
              <a:buNone/>
            </a:pPr>
            <a:r>
              <a:rPr lang="en-US" sz="2800">
                <a:solidFill>
                  <a:srgbClr val="000099"/>
                </a:solidFill>
              </a:rPr>
              <a:t>    Nhà Trần đã thay thế nhà Lý như thế nào ?</a:t>
            </a:r>
            <a:endParaRPr lang="en-US" sz="2800"/>
          </a:p>
        </p:txBody>
      </p:sp>
      <p:sp>
        <p:nvSpPr>
          <p:cNvPr id="154632" name="Text Box 8"/>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54633" name="Text Box 9"/>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54634" name="Text Box 10"/>
          <p:cNvSpPr txBox="1">
            <a:spLocks noChangeArrowheads="1"/>
          </p:cNvSpPr>
          <p:nvPr/>
        </p:nvSpPr>
        <p:spPr bwMode="auto">
          <a:xfrm>
            <a:off x="76200" y="9144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 Hoàn cảnh ra đời của nhà Trần:</a:t>
            </a:r>
          </a:p>
        </p:txBody>
      </p:sp>
      <p:sp>
        <p:nvSpPr>
          <p:cNvPr id="154637" name="Text Box 13"/>
          <p:cNvSpPr txBox="1">
            <a:spLocks noChangeArrowheads="1"/>
          </p:cNvSpPr>
          <p:nvPr/>
        </p:nvSpPr>
        <p:spPr bwMode="auto">
          <a:xfrm>
            <a:off x="228600" y="1676400"/>
            <a:ext cx="8305800" cy="1066800"/>
          </a:xfrm>
          <a:prstGeom prst="rect">
            <a:avLst/>
          </a:prstGeom>
          <a:noFill/>
          <a:ln w="28575" algn="ctr">
            <a:noFill/>
            <a:miter lim="800000"/>
            <a:headEnd/>
            <a:tailEnd/>
          </a:ln>
          <a:effectLst/>
        </p:spPr>
        <p:txBody>
          <a:bodyPr>
            <a:spAutoFit/>
          </a:bodyPr>
          <a:lstStyle/>
          <a:p>
            <a:pPr>
              <a:spcBef>
                <a:spcPct val="50000"/>
              </a:spcBef>
            </a:pPr>
            <a:r>
              <a:rPr lang="en-US" sz="3200">
                <a:solidFill>
                  <a:srgbClr val="003366"/>
                </a:solidFill>
              </a:rPr>
              <a:t>     Đầu năm 1226, Lý Chiêu Hoàng nhường ngôi cho chồng là Trần Cảnh, nhà Trần thành lập.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630"/>
                                        </p:tgtEl>
                                        <p:attrNameLst>
                                          <p:attrName>style.visibility</p:attrName>
                                        </p:attrNameLst>
                                      </p:cBhvr>
                                      <p:to>
                                        <p:strVal val="visible"/>
                                      </p:to>
                                    </p:set>
                                    <p:animEffect transition="in" filter="blinds(horizontal)">
                                      <p:cBhvr>
                                        <p:cTn id="7" dur="500"/>
                                        <p:tgtEl>
                                          <p:spTgt spid="1546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54630"/>
                                        </p:tgtEl>
                                      </p:cBhvr>
                                    </p:animEffect>
                                    <p:set>
                                      <p:cBhvr>
                                        <p:cTn id="12" dur="1" fill="hold">
                                          <p:stCondLst>
                                            <p:cond delay="499"/>
                                          </p:stCondLst>
                                        </p:cTn>
                                        <p:tgtEl>
                                          <p:spTgt spid="1546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4628"/>
                                        </p:tgtEl>
                                        <p:attrNameLst>
                                          <p:attrName>style.visibility</p:attrName>
                                        </p:attrNameLst>
                                      </p:cBhvr>
                                      <p:to>
                                        <p:strVal val="visible"/>
                                      </p:to>
                                    </p:set>
                                    <p:animEffect transition="in" filter="checkerboard(across)">
                                      <p:cBhvr>
                                        <p:cTn id="17" dur="500"/>
                                        <p:tgtEl>
                                          <p:spTgt spid="15462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54628"/>
                                        </p:tgtEl>
                                      </p:cBhvr>
                                    </p:animEffect>
                                    <p:set>
                                      <p:cBhvr>
                                        <p:cTn id="22" dur="1" fill="hold">
                                          <p:stCondLst>
                                            <p:cond delay="499"/>
                                          </p:stCondLst>
                                        </p:cTn>
                                        <p:tgtEl>
                                          <p:spTgt spid="15462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4637"/>
                                        </p:tgtEl>
                                        <p:attrNameLst>
                                          <p:attrName>style.visibility</p:attrName>
                                        </p:attrNameLst>
                                      </p:cBhvr>
                                      <p:to>
                                        <p:strVal val="visible"/>
                                      </p:to>
                                    </p:set>
                                    <p:animEffect transition="in" filter="box(in)">
                                      <p:cBhvr>
                                        <p:cTn id="27" dur="500"/>
                                        <p:tgtEl>
                                          <p:spTgt spid="154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154628" grpId="1"/>
      <p:bldP spid="154630" grpId="0" animBg="1"/>
      <p:bldP spid="154630" grpId="1" animBg="1"/>
      <p:bldP spid="1546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3" descr="C:\Users\quocthangict\Desktop\Picture1.png"/>
          <p:cNvPicPr>
            <a:picLocks noChangeAspect="1" noChangeArrowheads="1"/>
          </p:cNvPicPr>
          <p:nvPr/>
        </p:nvPicPr>
        <p:blipFill>
          <a:blip r:embed="rId2"/>
          <a:srcRect/>
          <a:stretch>
            <a:fillRect/>
          </a:stretch>
        </p:blipFill>
        <p:spPr bwMode="auto">
          <a:xfrm>
            <a:off x="152400" y="228600"/>
            <a:ext cx="8839200" cy="5638800"/>
          </a:xfrm>
          <a:prstGeom prst="rect">
            <a:avLst/>
          </a:prstGeom>
          <a:noFill/>
          <a:ln w="57150">
            <a:pattFill prst="pct75">
              <a:fgClr>
                <a:srgbClr val="CC6600"/>
              </a:fgClr>
              <a:bgClr>
                <a:srgbClr val="FFFF00"/>
              </a:bgClr>
            </a:pattFill>
            <a:miter lim="800000"/>
            <a:headEnd/>
            <a:tailEnd/>
          </a:ln>
        </p:spPr>
      </p:pic>
      <p:sp>
        <p:nvSpPr>
          <p:cNvPr id="178181" name="TextBox 5"/>
          <p:cNvSpPr txBox="1">
            <a:spLocks noChangeArrowheads="1"/>
          </p:cNvSpPr>
          <p:nvPr/>
        </p:nvSpPr>
        <p:spPr bwMode="auto">
          <a:xfrm>
            <a:off x="381000" y="6019800"/>
            <a:ext cx="7924800" cy="488950"/>
          </a:xfrm>
          <a:prstGeom prst="rect">
            <a:avLst/>
          </a:prstGeom>
          <a:noFill/>
          <a:ln w="9525">
            <a:noFill/>
            <a:miter lim="800000"/>
            <a:headEnd/>
            <a:tailEnd/>
          </a:ln>
        </p:spPr>
        <p:txBody>
          <a:bodyPr>
            <a:spAutoFit/>
          </a:bodyPr>
          <a:lstStyle/>
          <a:p>
            <a:pPr algn="ctr" eaLnBrk="1" hangingPunct="1"/>
            <a:r>
              <a:rPr lang="en-US" sz="2600" b="1">
                <a:cs typeface="Times New Roman" pitchFamily="18" charset="0"/>
              </a:rPr>
              <a:t>BẢN ĐỒ NƯỚC ĐẠI VIỆT THỜI TRẦN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5" name="Text Box 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58726" name="Text Box 6"/>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58727"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58728" name="AutoShape 8"/>
          <p:cNvSpPr>
            <a:spLocks noChangeArrowheads="1"/>
          </p:cNvSpPr>
          <p:nvPr/>
        </p:nvSpPr>
        <p:spPr bwMode="auto">
          <a:xfrm>
            <a:off x="5943600" y="914400"/>
            <a:ext cx="3200400" cy="1143000"/>
          </a:xfrm>
          <a:prstGeom prst="star32">
            <a:avLst>
              <a:gd name="adj" fmla="val 37500"/>
            </a:avLst>
          </a:prstGeom>
          <a:solidFill>
            <a:schemeClr val="bg1"/>
          </a:solidFill>
          <a:ln w="9525">
            <a:pattFill prst="sphere">
              <a:fgClr>
                <a:srgbClr val="0000FF"/>
              </a:fgClr>
              <a:bgClr>
                <a:srgbClr val="FFFFFF"/>
              </a:bgClr>
            </a:pattFill>
            <a:miter lim="800000"/>
            <a:headEnd/>
            <a:tailEnd/>
          </a:ln>
          <a:effectLst/>
        </p:spPr>
        <p:txBody>
          <a:bodyPr wrap="none" anchor="ctr"/>
          <a:lstStyle/>
          <a:p>
            <a:pPr algn="ctr" eaLnBrk="1" hangingPunct="1"/>
            <a:r>
              <a:rPr lang="en-US" sz="2400" b="1"/>
              <a:t> THẢO LUẬN </a:t>
            </a:r>
          </a:p>
          <a:p>
            <a:pPr algn="ctr" eaLnBrk="1" hangingPunct="1"/>
            <a:r>
              <a:rPr lang="en-US" sz="2400" b="1"/>
              <a:t>4 NHÓM</a:t>
            </a:r>
            <a:r>
              <a:rPr lang="en-US" sz="2400" b="1">
                <a:solidFill>
                  <a:schemeClr val="hlink"/>
                </a:solidFill>
              </a:rPr>
              <a:t> </a:t>
            </a:r>
          </a:p>
        </p:txBody>
      </p:sp>
      <p:sp>
        <p:nvSpPr>
          <p:cNvPr id="158729" name="Text Box 9"/>
          <p:cNvSpPr txBox="1">
            <a:spLocks noChangeArrowheads="1"/>
          </p:cNvSpPr>
          <p:nvPr/>
        </p:nvSpPr>
        <p:spPr bwMode="auto">
          <a:xfrm>
            <a:off x="152400" y="1981200"/>
            <a:ext cx="89154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1:</a:t>
            </a:r>
            <a:r>
              <a:rPr lang="en-US" sz="3200">
                <a:solidFill>
                  <a:srgbClr val="003366"/>
                </a:solidFill>
              </a:rPr>
              <a:t> Em hãy trình bày bộ máy nhà nước thời Trần. Các vua Trần đặt ra lệ gì?</a:t>
            </a:r>
          </a:p>
        </p:txBody>
      </p:sp>
      <p:sp>
        <p:nvSpPr>
          <p:cNvPr id="158730" name="Text Box 10"/>
          <p:cNvSpPr txBox="1">
            <a:spLocks noChangeArrowheads="1"/>
          </p:cNvSpPr>
          <p:nvPr/>
        </p:nvSpPr>
        <p:spPr bwMode="auto">
          <a:xfrm>
            <a:off x="152400" y="3048000"/>
            <a:ext cx="89154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2:</a:t>
            </a:r>
            <a:r>
              <a:rPr lang="en-US" sz="3200">
                <a:solidFill>
                  <a:srgbClr val="003366"/>
                </a:solidFill>
              </a:rPr>
              <a:t> Mối quan hệ giữa vua với quan, giữa vua với dân ở nhà Trần như thế nào?</a:t>
            </a:r>
          </a:p>
        </p:txBody>
      </p:sp>
      <p:sp>
        <p:nvSpPr>
          <p:cNvPr id="158731" name="Text Box 11"/>
          <p:cNvSpPr txBox="1">
            <a:spLocks noChangeArrowheads="1"/>
          </p:cNvSpPr>
          <p:nvPr/>
        </p:nvSpPr>
        <p:spPr bwMode="auto">
          <a:xfrm>
            <a:off x="152400" y="4114800"/>
            <a:ext cx="89916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3:</a:t>
            </a:r>
            <a:r>
              <a:rPr lang="en-US" sz="3200">
                <a:solidFill>
                  <a:srgbClr val="003366"/>
                </a:solidFill>
              </a:rPr>
              <a:t> Để phòng thủ đất nước, nhà Trần đã chú ý xây dựng quân đội như thế nào?</a:t>
            </a:r>
          </a:p>
        </p:txBody>
      </p:sp>
      <p:sp>
        <p:nvSpPr>
          <p:cNvPr id="158732" name="Text Box 12"/>
          <p:cNvSpPr txBox="1">
            <a:spLocks noChangeArrowheads="1"/>
          </p:cNvSpPr>
          <p:nvPr/>
        </p:nvSpPr>
        <p:spPr bwMode="auto">
          <a:xfrm>
            <a:off x="228600" y="5181600"/>
            <a:ext cx="86868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4:</a:t>
            </a:r>
            <a:r>
              <a:rPr lang="en-US" sz="3200">
                <a:solidFill>
                  <a:srgbClr val="003366"/>
                </a:solidFill>
              </a:rPr>
              <a:t> Ngoài các chức quan tương tự như thời Lý, để phát triển nông nghiệp nhà Trần đã làm gì?</a:t>
            </a:r>
            <a:r>
              <a:rPr lang="en-US" sz="32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8727"/>
                                        </p:tgtEl>
                                        <p:attrNameLst>
                                          <p:attrName>style.visibility</p:attrName>
                                        </p:attrNameLst>
                                      </p:cBhvr>
                                      <p:to>
                                        <p:strVal val="visible"/>
                                      </p:to>
                                    </p:set>
                                    <p:animEffect transition="in" filter="blinds(horizontal)">
                                      <p:cBhvr>
                                        <p:cTn id="7" dur="500"/>
                                        <p:tgtEl>
                                          <p:spTgt spid="15872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58728"/>
                                        </p:tgtEl>
                                        <p:attrNameLst>
                                          <p:attrName>style.visibility</p:attrName>
                                        </p:attrNameLst>
                                      </p:cBhvr>
                                      <p:to>
                                        <p:strVal val="visible"/>
                                      </p:to>
                                    </p:set>
                                    <p:animEffect transition="in" filter="wedge">
                                      <p:cBhvr>
                                        <p:cTn id="12" dur="2000"/>
                                        <p:tgtEl>
                                          <p:spTgt spid="1587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8729"/>
                                        </p:tgtEl>
                                        <p:attrNameLst>
                                          <p:attrName>style.visibility</p:attrName>
                                        </p:attrNameLst>
                                      </p:cBhvr>
                                      <p:to>
                                        <p:strVal val="visible"/>
                                      </p:to>
                                    </p:set>
                                    <p:animEffect transition="in" filter="blinds(horizontal)">
                                      <p:cBhvr>
                                        <p:cTn id="17" dur="500"/>
                                        <p:tgtEl>
                                          <p:spTgt spid="158729"/>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58730"/>
                                        </p:tgtEl>
                                        <p:attrNameLst>
                                          <p:attrName>style.visibility</p:attrName>
                                        </p:attrNameLst>
                                      </p:cBhvr>
                                      <p:to>
                                        <p:strVal val="visible"/>
                                      </p:to>
                                    </p:set>
                                    <p:animEffect transition="in" filter="blinds(horizontal)">
                                      <p:cBhvr>
                                        <p:cTn id="20" dur="500"/>
                                        <p:tgtEl>
                                          <p:spTgt spid="158730"/>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8731"/>
                                        </p:tgtEl>
                                        <p:attrNameLst>
                                          <p:attrName>style.visibility</p:attrName>
                                        </p:attrNameLst>
                                      </p:cBhvr>
                                      <p:to>
                                        <p:strVal val="visible"/>
                                      </p:to>
                                    </p:set>
                                    <p:animEffect transition="in" filter="blinds(horizontal)">
                                      <p:cBhvr>
                                        <p:cTn id="23" dur="500"/>
                                        <p:tgtEl>
                                          <p:spTgt spid="15873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58732"/>
                                        </p:tgtEl>
                                        <p:attrNameLst>
                                          <p:attrName>style.visibility</p:attrName>
                                        </p:attrNameLst>
                                      </p:cBhvr>
                                      <p:to>
                                        <p:strVal val="visible"/>
                                      </p:to>
                                    </p:set>
                                    <p:animEffect transition="in" filter="blinds(horizontal)">
                                      <p:cBhvr>
                                        <p:cTn id="26" dur="500"/>
                                        <p:tgtEl>
                                          <p:spTgt spid="158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p:bldP spid="158728" grpId="0" animBg="1"/>
      <p:bldP spid="158729" grpId="0"/>
      <p:bldP spid="158730" grpId="0"/>
      <p:bldP spid="158731" grpId="0"/>
      <p:bldP spid="1587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64868" name="Text Box 4"/>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64869" name="Text Box 5"/>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64870" name="Text Box 6"/>
          <p:cNvSpPr txBox="1">
            <a:spLocks noChangeArrowheads="1"/>
          </p:cNvSpPr>
          <p:nvPr/>
        </p:nvSpPr>
        <p:spPr bwMode="auto">
          <a:xfrm>
            <a:off x="152400" y="1600200"/>
            <a:ext cx="89154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1:</a:t>
            </a:r>
            <a:r>
              <a:rPr lang="en-US" sz="3200">
                <a:solidFill>
                  <a:srgbClr val="003366"/>
                </a:solidFill>
              </a:rPr>
              <a:t> Em hãy trình bày bộ máy nhà nước thời Trần. Các vua Trần đặt ra lệ gì?</a:t>
            </a:r>
          </a:p>
        </p:txBody>
      </p:sp>
      <p:sp>
        <p:nvSpPr>
          <p:cNvPr id="164871" name="Text Box 7"/>
          <p:cNvSpPr txBox="1">
            <a:spLocks noChangeArrowheads="1"/>
          </p:cNvSpPr>
          <p:nvPr/>
        </p:nvSpPr>
        <p:spPr bwMode="auto">
          <a:xfrm>
            <a:off x="228600" y="2667000"/>
            <a:ext cx="8610600" cy="2528888"/>
          </a:xfrm>
          <a:prstGeom prst="rect">
            <a:avLst/>
          </a:prstGeom>
          <a:noFill/>
          <a:ln w="28575" algn="ctr">
            <a:noFill/>
            <a:miter lim="800000"/>
            <a:headEnd/>
            <a:tailEnd/>
          </a:ln>
          <a:effectLst/>
        </p:spPr>
        <p:txBody>
          <a:bodyPr>
            <a:spAutoFit/>
          </a:bodyPr>
          <a:lstStyle/>
          <a:p>
            <a:pPr>
              <a:spcBef>
                <a:spcPct val="50000"/>
              </a:spcBef>
            </a:pPr>
            <a:r>
              <a:rPr lang="en-US" sz="3200"/>
              <a:t>    </a:t>
            </a:r>
            <a:r>
              <a:rPr lang="en-US" sz="3200">
                <a:solidFill>
                  <a:srgbClr val="003366"/>
                </a:solidFill>
              </a:rPr>
              <a:t>Dưới thời Trần cả nước chia thành 12 lộ, dưới lộ là phủ, châu, huyện, sau cùng là xã. Mỗi cấp đều có quan cai quản. Các vua Trần đặt ra lệ nhường ngôi sớm cho con và tự xưng là Thái thượng hoàng, cùng trông nom việc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4870"/>
                                        </p:tgtEl>
                                        <p:attrNameLst>
                                          <p:attrName>style.visibility</p:attrName>
                                        </p:attrNameLst>
                                      </p:cBhvr>
                                      <p:to>
                                        <p:strVal val="visible"/>
                                      </p:to>
                                    </p:set>
                                    <p:animEffect transition="in" filter="box(in)">
                                      <p:cBhvr>
                                        <p:cTn id="7" dur="500"/>
                                        <p:tgtEl>
                                          <p:spTgt spid="16487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4871"/>
                                        </p:tgtEl>
                                        <p:attrNameLst>
                                          <p:attrName>style.visibility</p:attrName>
                                        </p:attrNameLst>
                                      </p:cBhvr>
                                      <p:to>
                                        <p:strVal val="visible"/>
                                      </p:to>
                                    </p:set>
                                    <p:animEffect transition="in" filter="box(in)">
                                      <p:cBhvr>
                                        <p:cTn id="12" dur="5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0" grpId="0"/>
      <p:bldP spid="1648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1" name="Text Box 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62822" name="Text Box 6"/>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62823"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
        <p:nvSpPr>
          <p:cNvPr id="162824" name="Text Box 8"/>
          <p:cNvSpPr txBox="1">
            <a:spLocks noChangeArrowheads="1"/>
          </p:cNvSpPr>
          <p:nvPr/>
        </p:nvSpPr>
        <p:spPr bwMode="auto">
          <a:xfrm>
            <a:off x="228600" y="2590800"/>
            <a:ext cx="8610600" cy="2041525"/>
          </a:xfrm>
          <a:prstGeom prst="rect">
            <a:avLst/>
          </a:prstGeom>
          <a:noFill/>
          <a:ln w="28575" algn="ctr">
            <a:noFill/>
            <a:miter lim="800000"/>
            <a:headEnd/>
            <a:tailEnd/>
          </a:ln>
          <a:effectLst/>
        </p:spPr>
        <p:txBody>
          <a:bodyPr>
            <a:spAutoFit/>
          </a:bodyPr>
          <a:lstStyle/>
          <a:p>
            <a:pPr>
              <a:spcBef>
                <a:spcPct val="50000"/>
              </a:spcBef>
            </a:pPr>
            <a:r>
              <a:rPr lang="en-US" sz="3200"/>
              <a:t>   </a:t>
            </a:r>
            <a:r>
              <a:rPr lang="en-US" sz="3200">
                <a:solidFill>
                  <a:srgbClr val="003366"/>
                </a:solidFill>
              </a:rPr>
              <a:t>Vua Trần cho đặt chuông lớn ở thềm cung điện để dân đến đánh khi có điều gì cầu xin hoặc bị oan ức. Trong các buổi yến tiệc, có lúc vua và các quan cùng nắm tay nhau, hát ca vui vẻ.</a:t>
            </a:r>
            <a:r>
              <a:rPr lang="en-US" sz="3200"/>
              <a:t> </a:t>
            </a:r>
          </a:p>
        </p:txBody>
      </p:sp>
      <p:sp>
        <p:nvSpPr>
          <p:cNvPr id="162826" name="Text Box 10"/>
          <p:cNvSpPr txBox="1">
            <a:spLocks noChangeArrowheads="1"/>
          </p:cNvSpPr>
          <p:nvPr/>
        </p:nvSpPr>
        <p:spPr bwMode="auto">
          <a:xfrm>
            <a:off x="228600" y="1524000"/>
            <a:ext cx="8915400" cy="1066800"/>
          </a:xfrm>
          <a:prstGeom prst="rect">
            <a:avLst/>
          </a:prstGeom>
          <a:noFill/>
          <a:ln w="28575" algn="ctr">
            <a:noFill/>
            <a:miter lim="800000"/>
            <a:headEnd/>
            <a:tailEnd/>
          </a:ln>
          <a:effectLst/>
        </p:spPr>
        <p:txBody>
          <a:bodyPr>
            <a:spAutoFit/>
          </a:bodyPr>
          <a:lstStyle/>
          <a:p>
            <a:pPr>
              <a:spcBef>
                <a:spcPct val="50000"/>
              </a:spcBef>
            </a:pPr>
            <a:r>
              <a:rPr lang="en-US" sz="3200" u="sng">
                <a:solidFill>
                  <a:srgbClr val="003366"/>
                </a:solidFill>
              </a:rPr>
              <a:t>Nhóm 2:</a:t>
            </a:r>
            <a:r>
              <a:rPr lang="en-US" sz="3200">
                <a:solidFill>
                  <a:srgbClr val="003366"/>
                </a:solidFill>
              </a:rPr>
              <a:t> Mối quan hệ giữa vua với quan, giữa vua với dân ở nhà Trần như thế nào?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2826"/>
                                        </p:tgtEl>
                                        <p:attrNameLst>
                                          <p:attrName>style.visibility</p:attrName>
                                        </p:attrNameLst>
                                      </p:cBhvr>
                                      <p:to>
                                        <p:strVal val="visible"/>
                                      </p:to>
                                    </p:set>
                                    <p:animEffect transition="in" filter="box(in)">
                                      <p:cBhvr>
                                        <p:cTn id="7" dur="500"/>
                                        <p:tgtEl>
                                          <p:spTgt spid="1628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2824"/>
                                        </p:tgtEl>
                                        <p:attrNameLst>
                                          <p:attrName>style.visibility</p:attrName>
                                        </p:attrNameLst>
                                      </p:cBhvr>
                                      <p:to>
                                        <p:strVal val="visible"/>
                                      </p:to>
                                    </p:set>
                                    <p:animEffect transition="in" filter="box(in)">
                                      <p:cBhvr>
                                        <p:cTn id="12" dur="500"/>
                                        <p:tgtEl>
                                          <p:spTgt spid="162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4" grpId="0"/>
      <p:bldP spid="1628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4" name="Picture 4" descr="chuong"/>
          <p:cNvPicPr>
            <a:picLocks noChangeAspect="1" noChangeArrowheads="1"/>
          </p:cNvPicPr>
          <p:nvPr>
            <p:ph type="body" idx="1"/>
          </p:nvPr>
        </p:nvPicPr>
        <p:blipFill>
          <a:blip r:embed="rId2"/>
          <a:srcRect/>
          <a:stretch>
            <a:fillRect/>
          </a:stretch>
        </p:blipFill>
        <p:spPr>
          <a:xfrm>
            <a:off x="2667000" y="1641475"/>
            <a:ext cx="3852863" cy="5292725"/>
          </a:xfrm>
          <a:noFill/>
          <a:ln w="38100">
            <a:pattFill prst="dkDnDiag">
              <a:fgClr>
                <a:srgbClr val="CC6600"/>
              </a:fgClr>
              <a:bgClr>
                <a:srgbClr val="FFFF00"/>
              </a:bgClr>
            </a:pattFill>
          </a:ln>
        </p:spPr>
      </p:pic>
      <p:sp>
        <p:nvSpPr>
          <p:cNvPr id="179205" name="Text Box 5"/>
          <p:cNvSpPr txBox="1">
            <a:spLocks noChangeArrowheads="1"/>
          </p:cNvSpPr>
          <p:nvPr/>
        </p:nvSpPr>
        <p:spPr bwMode="auto">
          <a:xfrm>
            <a:off x="152400" y="457200"/>
            <a:ext cx="31242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u="sng">
                <a:solidFill>
                  <a:srgbClr val="0000CC"/>
                </a:solidFill>
              </a:rPr>
              <a:t>Lịch sử:</a:t>
            </a:r>
          </a:p>
        </p:txBody>
      </p:sp>
      <p:sp>
        <p:nvSpPr>
          <p:cNvPr id="179206" name="Text Box 6"/>
          <p:cNvSpPr txBox="1">
            <a:spLocks noChangeArrowheads="1"/>
          </p:cNvSpPr>
          <p:nvPr/>
        </p:nvSpPr>
        <p:spPr bwMode="auto">
          <a:xfrm>
            <a:off x="1981200" y="457200"/>
            <a:ext cx="5334000" cy="579438"/>
          </a:xfrm>
          <a:prstGeom prst="rect">
            <a:avLst/>
          </a:prstGeom>
          <a:noFill/>
          <a:ln w="28575" algn="ctr">
            <a:noFill/>
            <a:miter lim="800000"/>
            <a:headEnd/>
            <a:tailEnd/>
          </a:ln>
          <a:effectLst/>
        </p:spPr>
        <p:txBody>
          <a:bodyPr>
            <a:spAutoFit/>
          </a:bodyPr>
          <a:lstStyle/>
          <a:p>
            <a:pPr algn="ctr" eaLnBrk="1" hangingPunct="1">
              <a:spcBef>
                <a:spcPct val="50000"/>
              </a:spcBef>
            </a:pPr>
            <a:r>
              <a:rPr lang="en-US" sz="3200" b="1">
                <a:solidFill>
                  <a:srgbClr val="FF0066"/>
                </a:solidFill>
              </a:rPr>
              <a:t>Nhà Trần thành lập</a:t>
            </a:r>
          </a:p>
        </p:txBody>
      </p:sp>
      <p:sp>
        <p:nvSpPr>
          <p:cNvPr id="179207" name="Text Box 7"/>
          <p:cNvSpPr txBox="1">
            <a:spLocks noChangeArrowheads="1"/>
          </p:cNvSpPr>
          <p:nvPr/>
        </p:nvSpPr>
        <p:spPr bwMode="auto">
          <a:xfrm>
            <a:off x="266700" y="990600"/>
            <a:ext cx="6553200" cy="579438"/>
          </a:xfrm>
          <a:prstGeom prst="rect">
            <a:avLst/>
          </a:prstGeom>
          <a:noFill/>
          <a:ln w="12700">
            <a:noFill/>
            <a:miter lim="800000"/>
            <a:headEnd/>
            <a:tailEnd/>
          </a:ln>
          <a:effectLst/>
        </p:spPr>
        <p:txBody>
          <a:bodyPr>
            <a:spAutoFit/>
          </a:bodyPr>
          <a:lstStyle/>
          <a:p>
            <a:pPr>
              <a:spcBef>
                <a:spcPct val="50000"/>
              </a:spcBef>
            </a:pPr>
            <a:r>
              <a:rPr lang="en-US" sz="3200" u="sng">
                <a:solidFill>
                  <a:srgbClr val="000099"/>
                </a:solidFill>
              </a:rPr>
              <a:t>II. Nhà Trần xây dựng đất nước:</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MMPROD_UIDATA" val="&lt;database version=&quot;7.0&quot;&gt;&lt;object type=&quot;1&quot; unique_id=&quot;10001&quot;&gt;&lt;object type=&quot;8&quot; unique_id=&quot;11146&quot;&gt;&lt;/object&gt;&lt;object type=&quot;2&quot; unique_id=&quot;11147&quot;&gt;&lt;object type=&quot;3&quot; unique_id=&quot;11148&quot;&gt;&lt;property id=&quot;20148&quot; value=&quot;5&quot;/&gt;&lt;property id=&quot;20300&quot; value=&quot;Slide 1&quot;/&gt;&lt;property id=&quot;20307&quot; value=&quot;322&quot;/&gt;&lt;/object&gt;&lt;object type=&quot;3&quot; unique_id=&quot;11149&quot;&gt;&lt;property id=&quot;20148&quot; value=&quot;5&quot;/&gt;&lt;property id=&quot;20300&quot; value=&quot;Slide 2&quot;/&gt;&lt;property id=&quot;20307&quot; value=&quot;309&quot;/&gt;&lt;/object&gt;&lt;object type=&quot;3&quot; unique_id=&quot;11150&quot;&gt;&lt;property id=&quot;20148&quot; value=&quot;5&quot;/&gt;&lt;property id=&quot;20300&quot; value=&quot;Slide 3&quot;/&gt;&lt;property id=&quot;20307&quot; value=&quot;260&quot;/&gt;&lt;/object&gt;&lt;object type=&quot;3&quot; unique_id=&quot;11151&quot;&gt;&lt;property id=&quot;20148&quot; value=&quot;5&quot;/&gt;&lt;property id=&quot;20300&quot; value=&quot;Slide 4&quot;/&gt;&lt;property id=&quot;20307&quot; value=&quot;343&quot;/&gt;&lt;/object&gt;&lt;object type=&quot;3&quot; unique_id=&quot;11152&quot;&gt;&lt;property id=&quot;20148&quot; value=&quot;5&quot;/&gt;&lt;property id=&quot;20300&quot; value=&quot;Slide 5&quot;/&gt;&lt;property id=&quot;20307&quot; value=&quot;360&quot;/&gt;&lt;/object&gt;&lt;object type=&quot;3&quot; unique_id=&quot;11153&quot;&gt;&lt;property id=&quot;20148&quot; value=&quot;5&quot;/&gt;&lt;property id=&quot;20300&quot; value=&quot;Slide 6&quot;/&gt;&lt;property id=&quot;20307&quot; value=&quot;345&quot;/&gt;&lt;/object&gt;&lt;object type=&quot;3&quot; unique_id=&quot;11154&quot;&gt;&lt;property id=&quot;20148&quot; value=&quot;5&quot;/&gt;&lt;property id=&quot;20300&quot; value=&quot;Slide 7&quot;/&gt;&lt;property id=&quot;20307&quot; value=&quot;351&quot;/&gt;&lt;/object&gt;&lt;object type=&quot;3&quot; unique_id=&quot;11155&quot;&gt;&lt;property id=&quot;20148&quot; value=&quot;5&quot;/&gt;&lt;property id=&quot;20300&quot; value=&quot;Slide 8&quot;/&gt;&lt;property id=&quot;20307&quot; value=&quot;349&quot;/&gt;&lt;/object&gt;&lt;object type=&quot;3&quot; unique_id=&quot;11156&quot;&gt;&lt;property id=&quot;20148&quot; value=&quot;5&quot;/&gt;&lt;property id=&quot;20300&quot; value=&quot;Slide 9&quot;/&gt;&lt;property id=&quot;20307&quot; value=&quot;361&quot;/&gt;&lt;/object&gt;&lt;object type=&quot;3&quot; unique_id=&quot;11157&quot;&gt;&lt;property id=&quot;20148&quot; value=&quot;5&quot;/&gt;&lt;property id=&quot;20300&quot; value=&quot;Slide 10&quot;/&gt;&lt;property id=&quot;20307&quot; value=&quot;348&quot;/&gt;&lt;/object&gt;&lt;object type=&quot;3&quot; unique_id=&quot;11158&quot;&gt;&lt;property id=&quot;20148&quot; value=&quot;5&quot;/&gt;&lt;property id=&quot;20300&quot; value=&quot;Slide 11&quot;/&gt;&lt;property id=&quot;20307&quot; value=&quot;347&quot;/&gt;&lt;/object&gt;&lt;object type=&quot;3&quot; unique_id=&quot;11159&quot;&gt;&lt;property id=&quot;20148&quot; value=&quot;5&quot;/&gt;&lt;property id=&quot;20300&quot; value=&quot;Slide 12&quot;/&gt;&lt;property id=&quot;20307&quot; value=&quot;328&quot;/&gt;&lt;/object&gt;&lt;object type=&quot;3&quot; unique_id=&quot;11160&quot;&gt;&lt;property id=&quot;20148&quot; value=&quot;5&quot;/&gt;&lt;property id=&quot;20300&quot; value=&quot;Slide 13&quot;/&gt;&lt;property id=&quot;20307&quot; value=&quot;335&quot;/&gt;&lt;/object&gt;&lt;object type=&quot;3&quot; unique_id=&quot;11161&quot;&gt;&lt;property id=&quot;20148&quot; value=&quot;5&quot;/&gt;&lt;property id=&quot;20300&quot; value=&quot;Slide 14&quot;/&gt;&lt;property id=&quot;20307&quot; value=&quot;338&quot;/&gt;&lt;/object&gt;&lt;object type=&quot;3&quot; unique_id=&quot;11162&quot;&gt;&lt;property id=&quot;20148&quot; value=&quot;5&quot;/&gt;&lt;property id=&quot;20300&quot; value=&quot;Slide 15&quot;/&gt;&lt;property id=&quot;20307&quot; value=&quot;355&quot;/&gt;&lt;/object&gt;&lt;object type=&quot;3&quot; unique_id=&quot;11163&quot;&gt;&lt;property id=&quot;20148&quot; value=&quot;5&quot;/&gt;&lt;property id=&quot;20300&quot; value=&quot;Slide 16&quot;/&gt;&lt;property id=&quot;20307&quot; value=&quot;356&quot;/&gt;&lt;/object&gt;&lt;object type=&quot;3&quot; unique_id=&quot;11164&quot;&gt;&lt;property id=&quot;20148&quot; value=&quot;5&quot;/&gt;&lt;property id=&quot;20300&quot; value=&quot;Slide 17&quot;/&gt;&lt;property id=&quot;20307&quot; value=&quot;339&quot;/&gt;&lt;/object&gt;&lt;object type=&quot;3&quot; unique_id=&quot;11165&quot;&gt;&lt;property id=&quot;20148&quot; value=&quot;5&quot;/&gt;&lt;property id=&quot;20300&quot; value=&quot;Slide 18&quot;/&gt;&lt;property id=&quot;20307&quot; value=&quot;341&quot;/&gt;&lt;/object&gt;&lt;object type=&quot;3&quot; unique_id=&quot;11166&quot;&gt;&lt;property id=&quot;20148&quot; value=&quot;5&quot;/&gt;&lt;property id=&quot;20300&quot; value=&quot;Slide 19&quot;/&gt;&lt;property id=&quot;20307&quot; value=&quot;359&quot;/&gt;&lt;/object&gt;&lt;object type=&quot;3&quot; unique_id=&quot;11167&quot;&gt;&lt;property id=&quot;20148&quot; value=&quot;5&quot;/&gt;&lt;property id=&quot;20300&quot; value=&quot;Slide 20&quot;/&gt;&lt;property id=&quot;20307&quot; value=&quot;354&quot;/&gt;&lt;/object&gt;&lt;object type=&quot;3&quot; unique_id=&quot;11168&quot;&gt;&lt;property id=&quot;20148&quot; value=&quot;5&quot;/&gt;&lt;property id=&quot;20300&quot; value=&quot;Slide 21&quot;/&gt;&lt;property id=&quot;20307&quot; value=&quot;314&quot;/&gt;&lt;/object&gt;&lt;/object&gt;&lt;/object&gt;&lt;/database&gt;"/>
  <p:tag name="SECTOMILLISECCONVERTED" val="1"/>
</p:tagLst>
</file>

<file path=ppt/theme/theme1.xml><?xml version="1.0" encoding="utf-8"?>
<a:theme xmlns:a="http://schemas.openxmlformats.org/drawingml/2006/main" name="Maple">
  <a:themeElements>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4128</TotalTime>
  <Words>1292</Words>
  <Application>Microsoft Office PowerPoint</Application>
  <PresentationFormat>On-screen Show (4:3)</PresentationFormat>
  <Paragraphs>179</Paragraphs>
  <Slides>21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Wingdings</vt:lpstr>
      <vt:lpstr>.VnTimeH</vt:lpstr>
      <vt:lpstr>Maple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AutoBVT</cp:lastModifiedBy>
  <cp:revision>242</cp:revision>
  <dcterms:created xsi:type="dcterms:W3CDTF">2006-03-12T08:30:07Z</dcterms:created>
  <dcterms:modified xsi:type="dcterms:W3CDTF">2016-01-22T05:51:19Z</dcterms:modified>
</cp:coreProperties>
</file>